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13"/>
  </p:notesMasterIdLst>
  <p:handoutMasterIdLst>
    <p:handoutMasterId r:id="rId14"/>
  </p:handoutMasterIdLst>
  <p:sldIdLst>
    <p:sldId id="1907" r:id="rId2"/>
    <p:sldId id="1929" r:id="rId3"/>
    <p:sldId id="1920" r:id="rId4"/>
    <p:sldId id="1921" r:id="rId5"/>
    <p:sldId id="1922" r:id="rId6"/>
    <p:sldId id="1923" r:id="rId7"/>
    <p:sldId id="1924" r:id="rId8"/>
    <p:sldId id="1925" r:id="rId9"/>
    <p:sldId id="1926" r:id="rId10"/>
    <p:sldId id="1927" r:id="rId11"/>
    <p:sldId id="1928" r:id="rId12"/>
  </p:sldIdLst>
  <p:sldSz cx="12192000" cy="6858000"/>
  <p:notesSz cx="9929813" cy="6797675"/>
  <p:defaultTextStyle>
    <a:defPPr>
      <a:defRPr lang="zh-CN"/>
    </a:defPPr>
    <a:lvl1pPr algn="l" rtl="0" fontAlgn="base">
      <a:spcBef>
        <a:spcPct val="0"/>
      </a:spcBef>
      <a:spcAft>
        <a:spcPct val="0"/>
      </a:spcAft>
      <a:defRPr sz="2400" kern="1200">
        <a:solidFill>
          <a:schemeClr val="tx2"/>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sz="2400" kern="1200">
        <a:solidFill>
          <a:schemeClr val="tx2"/>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sz="2400" kern="1200">
        <a:solidFill>
          <a:schemeClr val="tx2"/>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sz="2400" kern="1200">
        <a:solidFill>
          <a:schemeClr val="tx2"/>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sz="2400" kern="1200">
        <a:solidFill>
          <a:schemeClr val="tx2"/>
        </a:solidFill>
        <a:latin typeface="Arial" panose="020B0604020202020204" pitchFamily="34" charset="0"/>
        <a:ea typeface="宋体" panose="02010600030101010101" pitchFamily="2" charset="-122"/>
        <a:cs typeface="+mn-cs"/>
      </a:defRPr>
    </a:lvl5pPr>
    <a:lvl6pPr marL="2286000" algn="l" defTabSz="914400" rtl="0" eaLnBrk="1" latinLnBrk="0" hangingPunct="1">
      <a:defRPr sz="2400" kern="1200">
        <a:solidFill>
          <a:schemeClr val="tx2"/>
        </a:solidFill>
        <a:latin typeface="Arial" panose="020B0604020202020204" pitchFamily="34" charset="0"/>
        <a:ea typeface="宋体" panose="02010600030101010101" pitchFamily="2" charset="-122"/>
        <a:cs typeface="+mn-cs"/>
      </a:defRPr>
    </a:lvl6pPr>
    <a:lvl7pPr marL="2743200" algn="l" defTabSz="914400" rtl="0" eaLnBrk="1" latinLnBrk="0" hangingPunct="1">
      <a:defRPr sz="2400" kern="1200">
        <a:solidFill>
          <a:schemeClr val="tx2"/>
        </a:solidFill>
        <a:latin typeface="Arial" panose="020B0604020202020204" pitchFamily="34" charset="0"/>
        <a:ea typeface="宋体" panose="02010600030101010101" pitchFamily="2" charset="-122"/>
        <a:cs typeface="+mn-cs"/>
      </a:defRPr>
    </a:lvl7pPr>
    <a:lvl8pPr marL="3200400" algn="l" defTabSz="914400" rtl="0" eaLnBrk="1" latinLnBrk="0" hangingPunct="1">
      <a:defRPr sz="2400" kern="1200">
        <a:solidFill>
          <a:schemeClr val="tx2"/>
        </a:solidFill>
        <a:latin typeface="Arial" panose="020B0604020202020204" pitchFamily="34" charset="0"/>
        <a:ea typeface="宋体" panose="02010600030101010101" pitchFamily="2" charset="-122"/>
        <a:cs typeface="+mn-cs"/>
      </a:defRPr>
    </a:lvl8pPr>
    <a:lvl9pPr marL="3657600" algn="l" defTabSz="914400" rtl="0" eaLnBrk="1" latinLnBrk="0" hangingPunct="1">
      <a:defRPr sz="2400" kern="1200">
        <a:solidFill>
          <a:schemeClr val="tx2"/>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610">
          <p15:clr>
            <a:srgbClr val="A4A3A4"/>
          </p15:clr>
        </p15:guide>
        <p15:guide id="2" pos="325" userDrawn="1">
          <p15:clr>
            <a:srgbClr val="A4A3A4"/>
          </p15:clr>
        </p15:guide>
        <p15:guide id="3" pos="7287" userDrawn="1">
          <p15:clr>
            <a:srgbClr val="A4A3A4"/>
          </p15:clr>
        </p15:guide>
      </p15:sldGuideLst>
    </p:ext>
    <p:ext uri="{2D200454-40CA-4A62-9FC3-DE9A4176ACB9}">
      <p15:notesGuideLst xmlns:p15="http://schemas.microsoft.com/office/powerpoint/2012/main">
        <p15:guide id="1" orient="horz" pos="2121" userDrawn="1">
          <p15:clr>
            <a:srgbClr val="A4A3A4"/>
          </p15:clr>
        </p15:guide>
        <p15:guide id="2" pos="31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7D1E2E"/>
    <a:srgbClr val="FAFBCF"/>
    <a:srgbClr val="F2F2F2"/>
    <a:srgbClr val="E6E6E6"/>
    <a:srgbClr val="FF66FF"/>
    <a:srgbClr val="000000"/>
    <a:srgbClr val="020202"/>
    <a:srgbClr val="FFFFFF"/>
    <a:srgbClr val="D9FF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555" autoAdjust="0"/>
    <p:restoredTop sz="85317" autoAdjust="0"/>
  </p:normalViewPr>
  <p:slideViewPr>
    <p:cSldViewPr showGuides="1">
      <p:cViewPr varScale="1">
        <p:scale>
          <a:sx n="135" d="100"/>
          <a:sy n="135" d="100"/>
        </p:scale>
        <p:origin x="3348" y="114"/>
      </p:cViewPr>
      <p:guideLst>
        <p:guide orient="horz" pos="610"/>
        <p:guide pos="325"/>
        <p:guide pos="7287"/>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114" d="100"/>
          <a:sy n="114" d="100"/>
        </p:scale>
        <p:origin x="2200" y="168"/>
      </p:cViewPr>
      <p:guideLst>
        <p:guide orient="horz" pos="2121"/>
        <p:guide pos="312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1"/>
            <a:ext cx="4303215" cy="339515"/>
          </a:xfrm>
          <a:prstGeom prst="rect">
            <a:avLst/>
          </a:prstGeom>
        </p:spPr>
        <p:txBody>
          <a:bodyPr vert="horz" lIns="95571" tIns="47786" rIns="95571" bIns="47786" rtlCol="0"/>
          <a:lstStyle>
            <a:lvl1pPr algn="l">
              <a:defRPr sz="1300" dirty="0">
                <a:latin typeface="Arial" panose="020B0604020202020204" pitchFamily="34" charset="0"/>
                <a:ea typeface="微软雅黑" panose="020B0503020204020204" pitchFamily="34" charset="-122"/>
              </a:defRPr>
            </a:lvl1pPr>
          </a:lstStyle>
          <a:p>
            <a:pPr>
              <a:defRPr/>
            </a:pPr>
            <a:endParaRPr lang="zh-CN" altLang="en-US"/>
          </a:p>
        </p:txBody>
      </p:sp>
      <p:sp>
        <p:nvSpPr>
          <p:cNvPr id="3" name="日期占位符 2"/>
          <p:cNvSpPr>
            <a:spLocks noGrp="1"/>
          </p:cNvSpPr>
          <p:nvPr>
            <p:ph type="dt" sz="quarter" idx="1"/>
          </p:nvPr>
        </p:nvSpPr>
        <p:spPr>
          <a:xfrm>
            <a:off x="5624379" y="1"/>
            <a:ext cx="4303215" cy="339515"/>
          </a:xfrm>
          <a:prstGeom prst="rect">
            <a:avLst/>
          </a:prstGeom>
        </p:spPr>
        <p:txBody>
          <a:bodyPr vert="horz" lIns="95571" tIns="47786" rIns="95571" bIns="47786" rtlCol="0"/>
          <a:lstStyle>
            <a:lvl1pPr algn="r">
              <a:defRPr sz="1300" smtClean="0">
                <a:latin typeface="Arial" panose="020B0604020202020204" pitchFamily="34" charset="0"/>
                <a:ea typeface="微软雅黑" panose="020B0503020204020204" pitchFamily="34" charset="-122"/>
              </a:defRPr>
            </a:lvl1pPr>
          </a:lstStyle>
          <a:p>
            <a:pPr>
              <a:defRPr/>
            </a:pPr>
            <a:fld id="{83A91915-E571-4570-80B3-E65B02A79A95}" type="datetimeFigureOut">
              <a:rPr lang="zh-CN" altLang="en-US"/>
              <a:t>2020/2/14</a:t>
            </a:fld>
            <a:endParaRPr lang="zh-CN" altLang="en-US" dirty="0"/>
          </a:p>
        </p:txBody>
      </p:sp>
      <p:sp>
        <p:nvSpPr>
          <p:cNvPr id="4" name="页脚占位符 3"/>
          <p:cNvSpPr>
            <a:spLocks noGrp="1"/>
          </p:cNvSpPr>
          <p:nvPr>
            <p:ph type="ftr" sz="quarter" idx="2"/>
          </p:nvPr>
        </p:nvSpPr>
        <p:spPr>
          <a:xfrm>
            <a:off x="1" y="6457107"/>
            <a:ext cx="4303215" cy="339515"/>
          </a:xfrm>
          <a:prstGeom prst="rect">
            <a:avLst/>
          </a:prstGeom>
        </p:spPr>
        <p:txBody>
          <a:bodyPr vert="horz" lIns="95571" tIns="47786" rIns="95571" bIns="47786" rtlCol="0" anchor="b"/>
          <a:lstStyle>
            <a:lvl1pPr algn="l">
              <a:defRPr sz="1300" dirty="0">
                <a:latin typeface="Arial" panose="020B0604020202020204" pitchFamily="34" charset="0"/>
                <a:ea typeface="微软雅黑" panose="020B0503020204020204" pitchFamily="34" charset="-122"/>
              </a:defRPr>
            </a:lvl1pPr>
          </a:lstStyle>
          <a:p>
            <a:pPr>
              <a:defRPr/>
            </a:pPr>
            <a:endParaRPr lang="zh-CN" altLang="en-US"/>
          </a:p>
        </p:txBody>
      </p:sp>
      <p:sp>
        <p:nvSpPr>
          <p:cNvPr id="5" name="灯片编号占位符 4"/>
          <p:cNvSpPr>
            <a:spLocks noGrp="1"/>
          </p:cNvSpPr>
          <p:nvPr>
            <p:ph type="sldNum" sz="quarter" idx="3"/>
          </p:nvPr>
        </p:nvSpPr>
        <p:spPr>
          <a:xfrm>
            <a:off x="5624379" y="6457107"/>
            <a:ext cx="4303215" cy="339515"/>
          </a:xfrm>
          <a:prstGeom prst="rect">
            <a:avLst/>
          </a:prstGeom>
        </p:spPr>
        <p:txBody>
          <a:bodyPr vert="horz" wrap="square" lIns="95571" tIns="47786" rIns="95571" bIns="47786" numCol="1" anchor="b" anchorCtr="0" compatLnSpc="1"/>
          <a:lstStyle>
            <a:lvl1pPr algn="r">
              <a:defRPr sz="1300">
                <a:ea typeface="微软雅黑" panose="020B0503020204020204" pitchFamily="34" charset="-122"/>
              </a:defRPr>
            </a:lvl1pPr>
          </a:lstStyle>
          <a:p>
            <a:fld id="{E0BB458E-555F-42C7-BDA8-CA9357AC47B4}" type="slidenum">
              <a:rPr lang="zh-CN" altLang="en-US"/>
              <a:t>‹#›</a:t>
            </a:fld>
            <a:endParaRPr lang="zh-CN" altLang="en-US"/>
          </a:p>
        </p:txBody>
      </p:sp>
    </p:spTree>
    <p:extLst>
      <p:ext uri="{BB962C8B-B14F-4D97-AF65-F5344CB8AC3E}">
        <p14:creationId xmlns:p14="http://schemas.microsoft.com/office/powerpoint/2010/main" val="2637906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1"/>
            <a:ext cx="4303215" cy="339515"/>
          </a:xfrm>
          <a:prstGeom prst="rect">
            <a:avLst/>
          </a:prstGeom>
          <a:noFill/>
          <a:ln w="9525">
            <a:noFill/>
            <a:miter lim="800000"/>
          </a:ln>
          <a:effectLst/>
        </p:spPr>
        <p:txBody>
          <a:bodyPr vert="horz" wrap="square" lIns="95571" tIns="47786" rIns="95571" bIns="47786" numCol="1" anchor="t" anchorCtr="0" compatLnSpc="1"/>
          <a:lstStyle>
            <a:lvl1pPr algn="l">
              <a:defRPr sz="1300" dirty="0">
                <a:solidFill>
                  <a:schemeClr val="tx1"/>
                </a:solidFill>
                <a:latin typeface="Arial" panose="020B0604020202020204" pitchFamily="34" charset="0"/>
                <a:ea typeface="微软雅黑" panose="020B0503020204020204" pitchFamily="34" charset="-122"/>
              </a:defRPr>
            </a:lvl1pPr>
          </a:lstStyle>
          <a:p>
            <a:pPr>
              <a:defRPr/>
            </a:pPr>
            <a:endParaRPr lang="en-US" altLang="zh-CN"/>
          </a:p>
        </p:txBody>
      </p:sp>
      <p:sp>
        <p:nvSpPr>
          <p:cNvPr id="10243" name="Rectangle 3"/>
          <p:cNvSpPr>
            <a:spLocks noGrp="1" noChangeArrowheads="1"/>
          </p:cNvSpPr>
          <p:nvPr>
            <p:ph type="dt" idx="1"/>
          </p:nvPr>
        </p:nvSpPr>
        <p:spPr bwMode="auto">
          <a:xfrm>
            <a:off x="5624379" y="1"/>
            <a:ext cx="4303215" cy="339515"/>
          </a:xfrm>
          <a:prstGeom prst="rect">
            <a:avLst/>
          </a:prstGeom>
          <a:noFill/>
          <a:ln w="9525">
            <a:noFill/>
            <a:miter lim="800000"/>
          </a:ln>
          <a:effectLst/>
        </p:spPr>
        <p:txBody>
          <a:bodyPr vert="horz" wrap="square" lIns="95571" tIns="47786" rIns="95571" bIns="47786" numCol="1" anchor="t" anchorCtr="0" compatLnSpc="1"/>
          <a:lstStyle>
            <a:lvl1pPr algn="r">
              <a:defRPr sz="1300" dirty="0">
                <a:solidFill>
                  <a:schemeClr val="tx1"/>
                </a:solidFill>
                <a:latin typeface="Arial" panose="020B0604020202020204" pitchFamily="34" charset="0"/>
                <a:ea typeface="微软雅黑" panose="020B0503020204020204" pitchFamily="34" charset="-122"/>
              </a:defRPr>
            </a:lvl1pPr>
          </a:lstStyle>
          <a:p>
            <a:pPr>
              <a:defRPr/>
            </a:pPr>
            <a:endParaRPr lang="en-US" altLang="zh-CN"/>
          </a:p>
        </p:txBody>
      </p:sp>
      <p:sp>
        <p:nvSpPr>
          <p:cNvPr id="16388" name="Rectangle 4"/>
          <p:cNvSpPr>
            <a:spLocks noGrp="1" noRot="1" noChangeAspect="1" noChangeArrowheads="1" noTextEdit="1"/>
          </p:cNvSpPr>
          <p:nvPr>
            <p:ph type="sldImg" idx="2"/>
          </p:nvPr>
        </p:nvSpPr>
        <p:spPr bwMode="auto">
          <a:xfrm>
            <a:off x="2700338" y="511175"/>
            <a:ext cx="4529137" cy="2547938"/>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992538" y="3228553"/>
            <a:ext cx="7944739" cy="3058796"/>
          </a:xfrm>
          <a:prstGeom prst="rect">
            <a:avLst/>
          </a:prstGeom>
          <a:noFill/>
          <a:ln w="9525">
            <a:noFill/>
            <a:miter lim="800000"/>
          </a:ln>
          <a:effectLst/>
        </p:spPr>
        <p:txBody>
          <a:bodyPr vert="horz" wrap="square" lIns="95571" tIns="47786" rIns="95571" bIns="47786" numCol="1" anchor="t" anchorCtr="0" compatLnSpc="1"/>
          <a:lstStyle/>
          <a:p>
            <a:pPr lvl="0"/>
            <a:r>
              <a:rPr lang="zh-CN" altLang="en-US" noProof="0" dirty="0"/>
              <a:t>单击此处编辑母版文本样式</a:t>
            </a:r>
          </a:p>
          <a:p>
            <a:pPr lvl="1"/>
            <a:r>
              <a:rPr lang="zh-CN" altLang="en-US" noProof="0" dirty="0"/>
              <a:t>第二级</a:t>
            </a:r>
          </a:p>
          <a:p>
            <a:pPr lvl="2"/>
            <a:r>
              <a:rPr lang="zh-CN" altLang="en-US" noProof="0" dirty="0"/>
              <a:t>第三级</a:t>
            </a:r>
          </a:p>
          <a:p>
            <a:pPr lvl="3"/>
            <a:r>
              <a:rPr lang="zh-CN" altLang="en-US" noProof="0" dirty="0"/>
              <a:t>第四级</a:t>
            </a:r>
          </a:p>
          <a:p>
            <a:pPr lvl="4"/>
            <a:r>
              <a:rPr lang="zh-CN" altLang="en-US" noProof="0" dirty="0"/>
              <a:t>第五级</a:t>
            </a:r>
          </a:p>
        </p:txBody>
      </p:sp>
      <p:sp>
        <p:nvSpPr>
          <p:cNvPr id="10246" name="Rectangle 6"/>
          <p:cNvSpPr>
            <a:spLocks noGrp="1" noChangeArrowheads="1"/>
          </p:cNvSpPr>
          <p:nvPr>
            <p:ph type="ftr" sz="quarter" idx="4"/>
          </p:nvPr>
        </p:nvSpPr>
        <p:spPr bwMode="auto">
          <a:xfrm>
            <a:off x="1" y="6457107"/>
            <a:ext cx="4303215" cy="339515"/>
          </a:xfrm>
          <a:prstGeom prst="rect">
            <a:avLst/>
          </a:prstGeom>
          <a:noFill/>
          <a:ln w="9525">
            <a:noFill/>
            <a:miter lim="800000"/>
          </a:ln>
          <a:effectLst/>
        </p:spPr>
        <p:txBody>
          <a:bodyPr vert="horz" wrap="square" lIns="95571" tIns="47786" rIns="95571" bIns="47786" numCol="1" anchor="b" anchorCtr="0" compatLnSpc="1"/>
          <a:lstStyle>
            <a:lvl1pPr algn="l">
              <a:defRPr sz="1300" dirty="0">
                <a:solidFill>
                  <a:schemeClr val="tx1"/>
                </a:solidFill>
                <a:latin typeface="Arial" panose="020B0604020202020204" pitchFamily="34" charset="0"/>
                <a:ea typeface="微软雅黑" panose="020B0503020204020204" pitchFamily="34" charset="-122"/>
              </a:defRPr>
            </a:lvl1pPr>
          </a:lstStyle>
          <a:p>
            <a:pPr>
              <a:defRPr/>
            </a:pPr>
            <a:endParaRPr lang="en-US" altLang="zh-CN"/>
          </a:p>
        </p:txBody>
      </p:sp>
      <p:sp>
        <p:nvSpPr>
          <p:cNvPr id="10247" name="Rectangle 7"/>
          <p:cNvSpPr>
            <a:spLocks noGrp="1" noChangeArrowheads="1"/>
          </p:cNvSpPr>
          <p:nvPr>
            <p:ph type="sldNum" sz="quarter" idx="5"/>
          </p:nvPr>
        </p:nvSpPr>
        <p:spPr bwMode="auto">
          <a:xfrm>
            <a:off x="5624379" y="6457107"/>
            <a:ext cx="4303215" cy="339515"/>
          </a:xfrm>
          <a:prstGeom prst="rect">
            <a:avLst/>
          </a:prstGeom>
          <a:noFill/>
          <a:ln w="9525">
            <a:noFill/>
            <a:miter lim="800000"/>
          </a:ln>
          <a:effectLst/>
        </p:spPr>
        <p:txBody>
          <a:bodyPr vert="horz" wrap="square" lIns="95571" tIns="47786" rIns="95571" bIns="47786" numCol="1" anchor="b" anchorCtr="0" compatLnSpc="1"/>
          <a:lstStyle>
            <a:lvl1pPr algn="r">
              <a:defRPr sz="1300">
                <a:solidFill>
                  <a:schemeClr val="tx1"/>
                </a:solidFill>
                <a:ea typeface="微软雅黑" panose="020B0503020204020204" pitchFamily="34" charset="-122"/>
              </a:defRPr>
            </a:lvl1pPr>
          </a:lstStyle>
          <a:p>
            <a:fld id="{0B48A77E-79FB-4BFF-B1F0-CFD29F30865E}" type="slidenum">
              <a:rPr lang="en-US" altLang="zh-CN"/>
              <a:t>‹#›</a:t>
            </a:fld>
            <a:endParaRPr lang="en-US" altLang="zh-CN"/>
          </a:p>
        </p:txBody>
      </p:sp>
    </p:spTree>
    <p:extLst>
      <p:ext uri="{BB962C8B-B14F-4D97-AF65-F5344CB8AC3E}">
        <p14:creationId xmlns:p14="http://schemas.microsoft.com/office/powerpoint/2010/main" val="16800060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微软雅黑" panose="020B0503020204020204" pitchFamily="34"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微软雅黑" panose="020B0503020204020204" pitchFamily="34"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微软雅黑" panose="020B0503020204020204" pitchFamily="34"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微软雅黑" panose="020B0503020204020204" pitchFamily="34"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0</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1564910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563497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818026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977308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2318991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586001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1927872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1628071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105224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103123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B48A77E-79FB-4BFF-B1F0-CFD29F30865E}" type="slidenum">
              <a:rPr kumimoji="0" lang="en-US" altLang="zh-CN" sz="1300" b="0" i="0" u="none" strike="noStrike" kern="1200" cap="none" spc="0" normalizeH="0" baseline="0" noProof="0" smtClean="0">
                <a:ln>
                  <a:noFill/>
                </a:ln>
                <a:solidFill>
                  <a:srgbClr val="000000"/>
                </a:solidFill>
                <a:effectLst/>
                <a:uLnTx/>
                <a:uFillTx/>
                <a:latin typeface="Arial" panose="020B0604020202020204" pitchFamily="34" charset="0"/>
                <a:ea typeface="微软雅黑" panose="020B0503020204020204" pitchFamily="34"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zh-CN" sz="1300" b="0" i="0" u="none" strike="noStrike" kern="1200" cap="none" spc="0" normalizeH="0" baseline="0" noProof="0">
              <a:ln>
                <a:noFill/>
              </a:ln>
              <a:solidFill>
                <a:srgbClr val="000000"/>
              </a:solidFill>
              <a:effectLst/>
              <a:uLnTx/>
              <a:uFillTx/>
              <a:latin typeface="Arial" panose="020B0604020202020204" pitchFamily="34" charset="0"/>
              <a:ea typeface="微软雅黑" panose="020B0503020204020204" pitchFamily="34" charset="-122"/>
              <a:cs typeface="+mn-cs"/>
            </a:endParaRPr>
          </a:p>
        </p:txBody>
      </p:sp>
    </p:spTree>
    <p:extLst>
      <p:ext uri="{BB962C8B-B14F-4D97-AF65-F5344CB8AC3E}">
        <p14:creationId xmlns:p14="http://schemas.microsoft.com/office/powerpoint/2010/main" val="249350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空白1">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15" name="图片 14"/>
          <p:cNvPicPr>
            <a:picLocks noChangeAspect="1"/>
          </p:cNvPicPr>
          <p:nvPr userDrawn="1"/>
        </p:nvPicPr>
        <p:blipFill rotWithShape="1">
          <a:blip r:embed="rId2" cstate="print">
            <a:extLst>
              <a:ext uri="{28A0092B-C50C-407E-A947-70E740481C1C}">
                <a14:useLocalDpi xmlns:a14="http://schemas.microsoft.com/office/drawing/2010/main" val="0"/>
              </a:ext>
            </a:extLst>
          </a:blip>
          <a:srcRect r="74000"/>
          <a:stretch>
            <a:fillRect/>
          </a:stretch>
        </p:blipFill>
        <p:spPr>
          <a:xfrm>
            <a:off x="10914739" y="130627"/>
            <a:ext cx="908953" cy="934344"/>
          </a:xfrm>
          <a:prstGeom prst="rect">
            <a:avLst/>
          </a:prstGeom>
        </p:spPr>
      </p:pic>
      <p:cxnSp>
        <p:nvCxnSpPr>
          <p:cNvPr id="3" name="直接连接符 2"/>
          <p:cNvCxnSpPr/>
          <p:nvPr userDrawn="1"/>
        </p:nvCxnSpPr>
        <p:spPr bwMode="auto">
          <a:xfrm>
            <a:off x="0" y="1016732"/>
            <a:ext cx="8280000" cy="0"/>
          </a:xfrm>
          <a:prstGeom prst="line">
            <a:avLst/>
          </a:prstGeom>
          <a:noFill/>
          <a:ln w="28575" cap="flat" cmpd="sng" algn="ctr">
            <a:solidFill>
              <a:srgbClr val="7D1E2E"/>
            </a:solidFill>
            <a:prstDash val="solid"/>
            <a:round/>
            <a:headEnd type="none" w="med" len="med"/>
            <a:tailEnd type="none" w="med" len="med"/>
          </a:ln>
        </p:spPr>
      </p:cxnSp>
      <p:cxnSp>
        <p:nvCxnSpPr>
          <p:cNvPr id="12" name="直接连接符 11"/>
          <p:cNvCxnSpPr/>
          <p:nvPr userDrawn="1"/>
        </p:nvCxnSpPr>
        <p:spPr bwMode="auto">
          <a:xfrm>
            <a:off x="0" y="1016732"/>
            <a:ext cx="4608000" cy="0"/>
          </a:xfrm>
          <a:prstGeom prst="line">
            <a:avLst/>
          </a:prstGeom>
          <a:noFill/>
          <a:ln w="76200" cap="flat" cmpd="sng" algn="ctr">
            <a:solidFill>
              <a:srgbClr val="7D1E2E"/>
            </a:solidFill>
            <a:prstDash val="solid"/>
            <a:round/>
            <a:headEnd type="none" w="med" len="med"/>
            <a:tailEnd type="none" w="med" len="med"/>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空白2">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空白3">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r" rtl="0" eaLnBrk="0" fontAlgn="base" hangingPunct="0">
        <a:spcBef>
          <a:spcPct val="0"/>
        </a:spcBef>
        <a:spcAft>
          <a:spcPct val="0"/>
        </a:spcAft>
        <a:defRPr sz="2000" b="1">
          <a:solidFill>
            <a:srgbClr val="404040"/>
          </a:solidFill>
          <a:latin typeface="微软雅黑" panose="020B0503020204020204" pitchFamily="34" charset="-122"/>
          <a:ea typeface="微软雅黑" panose="020B0503020204020204" pitchFamily="34" charset="-122"/>
          <a:cs typeface="+mj-cs"/>
        </a:defRPr>
      </a:lvl1pPr>
      <a:lvl2pPr algn="r" rtl="0" eaLnBrk="0" fontAlgn="base" hangingPunct="0">
        <a:spcBef>
          <a:spcPct val="0"/>
        </a:spcBef>
        <a:spcAft>
          <a:spcPct val="0"/>
        </a:spcAft>
        <a:defRPr sz="2000" b="1">
          <a:solidFill>
            <a:srgbClr val="404040"/>
          </a:solidFill>
          <a:latin typeface="微软雅黑" panose="020B0503020204020204" pitchFamily="34" charset="-122"/>
          <a:ea typeface="微软雅黑" panose="020B0503020204020204" pitchFamily="34" charset="-122"/>
        </a:defRPr>
      </a:lvl2pPr>
      <a:lvl3pPr algn="r" rtl="0" eaLnBrk="0" fontAlgn="base" hangingPunct="0">
        <a:spcBef>
          <a:spcPct val="0"/>
        </a:spcBef>
        <a:spcAft>
          <a:spcPct val="0"/>
        </a:spcAft>
        <a:defRPr sz="2000" b="1">
          <a:solidFill>
            <a:srgbClr val="404040"/>
          </a:solidFill>
          <a:latin typeface="微软雅黑" panose="020B0503020204020204" pitchFamily="34" charset="-122"/>
          <a:ea typeface="微软雅黑" panose="020B0503020204020204" pitchFamily="34" charset="-122"/>
        </a:defRPr>
      </a:lvl3pPr>
      <a:lvl4pPr algn="r" rtl="0" eaLnBrk="0" fontAlgn="base" hangingPunct="0">
        <a:spcBef>
          <a:spcPct val="0"/>
        </a:spcBef>
        <a:spcAft>
          <a:spcPct val="0"/>
        </a:spcAft>
        <a:defRPr sz="2000" b="1">
          <a:solidFill>
            <a:srgbClr val="404040"/>
          </a:solidFill>
          <a:latin typeface="微软雅黑" panose="020B0503020204020204" pitchFamily="34" charset="-122"/>
          <a:ea typeface="微软雅黑" panose="020B0503020204020204" pitchFamily="34" charset="-122"/>
        </a:defRPr>
      </a:lvl4pPr>
      <a:lvl5pPr algn="r" rtl="0" eaLnBrk="0" fontAlgn="base" hangingPunct="0">
        <a:spcBef>
          <a:spcPct val="0"/>
        </a:spcBef>
        <a:spcAft>
          <a:spcPct val="0"/>
        </a:spcAft>
        <a:defRPr sz="2000" b="1">
          <a:solidFill>
            <a:srgbClr val="404040"/>
          </a:solidFill>
          <a:latin typeface="微软雅黑" panose="020B0503020204020204" pitchFamily="34" charset="-122"/>
          <a:ea typeface="微软雅黑" panose="020B0503020204020204" pitchFamily="34" charset="-122"/>
        </a:defRPr>
      </a:lvl5pPr>
      <a:lvl6pPr marL="457200" algn="r" rtl="0" fontAlgn="base">
        <a:spcBef>
          <a:spcPct val="0"/>
        </a:spcBef>
        <a:spcAft>
          <a:spcPct val="0"/>
        </a:spcAft>
        <a:defRPr sz="2400">
          <a:solidFill>
            <a:schemeClr val="tx2"/>
          </a:solidFill>
          <a:latin typeface="Arial" panose="020B0604020202020204" pitchFamily="34" charset="0"/>
          <a:ea typeface="宋体" panose="02010600030101010101" pitchFamily="2" charset="-122"/>
        </a:defRPr>
      </a:lvl6pPr>
      <a:lvl7pPr marL="914400" algn="r" rtl="0" fontAlgn="base">
        <a:spcBef>
          <a:spcPct val="0"/>
        </a:spcBef>
        <a:spcAft>
          <a:spcPct val="0"/>
        </a:spcAft>
        <a:defRPr sz="2400">
          <a:solidFill>
            <a:schemeClr val="tx2"/>
          </a:solidFill>
          <a:latin typeface="Arial" panose="020B0604020202020204" pitchFamily="34" charset="0"/>
          <a:ea typeface="宋体" panose="02010600030101010101" pitchFamily="2" charset="-122"/>
        </a:defRPr>
      </a:lvl7pPr>
      <a:lvl8pPr marL="1371600" algn="r" rtl="0" fontAlgn="base">
        <a:spcBef>
          <a:spcPct val="0"/>
        </a:spcBef>
        <a:spcAft>
          <a:spcPct val="0"/>
        </a:spcAft>
        <a:defRPr sz="2400">
          <a:solidFill>
            <a:schemeClr val="tx2"/>
          </a:solidFill>
          <a:latin typeface="Arial" panose="020B0604020202020204" pitchFamily="34" charset="0"/>
          <a:ea typeface="宋体" panose="02010600030101010101" pitchFamily="2" charset="-122"/>
        </a:defRPr>
      </a:lvl8pPr>
      <a:lvl9pPr marL="1828800" algn="r" rtl="0" fontAlgn="base">
        <a:spcBef>
          <a:spcPct val="0"/>
        </a:spcBef>
        <a:spcAft>
          <a:spcPct val="0"/>
        </a:spcAft>
        <a:defRPr sz="2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lang="zh-CN" altLang="en-US" sz="3600" b="1" dirty="0">
                <a:solidFill>
                  <a:schemeClr val="tx1"/>
                </a:solidFill>
                <a:latin typeface="+mj-ea"/>
                <a:ea typeface="+mj-ea"/>
              </a:rPr>
              <a:t>选课方式</a:t>
            </a:r>
            <a:endParaRPr kumimoji="0" lang="zh-CN" altLang="en-US" sz="3600" b="1" i="0" u="none" strike="noStrike" kern="1200" cap="none" spc="0" normalizeH="0" baseline="0" noProof="0" dirty="0">
              <a:ln>
                <a:noFill/>
              </a:ln>
              <a:solidFill>
                <a:schemeClr val="tx1"/>
              </a:solidFill>
              <a:effectLst/>
              <a:uLnTx/>
              <a:uFillTx/>
              <a:latin typeface="+mj-ea"/>
              <a:ea typeface="+mj-ea"/>
            </a:endParaRPr>
          </a:p>
        </p:txBody>
      </p:sp>
      <p:sp>
        <p:nvSpPr>
          <p:cNvPr id="8" name="文本框 7"/>
          <p:cNvSpPr txBox="1"/>
          <p:nvPr/>
        </p:nvSpPr>
        <p:spPr>
          <a:xfrm>
            <a:off x="346390" y="1304764"/>
            <a:ext cx="5749610" cy="5154584"/>
          </a:xfrm>
          <a:prstGeom prst="rect">
            <a:avLst/>
          </a:prstGeom>
          <a:noFill/>
        </p:spPr>
        <p:txBody>
          <a:bodyPr wrap="square" rtlCol="0">
            <a:noAutofit/>
          </a:bodyPr>
          <a:lstStyle/>
          <a:p>
            <a:pPr>
              <a:lnSpc>
                <a:spcPts val="2500"/>
              </a:lnSpc>
              <a:spcBef>
                <a:spcPts val="1800"/>
              </a:spcBef>
            </a:pPr>
            <a:r>
              <a:rPr lang="zh-CN" altLang="en-US" dirty="0">
                <a:latin typeface="微软雅黑" panose="020B0503020204020204" pitchFamily="34" charset="-122"/>
                <a:ea typeface="微软雅黑" panose="020B0503020204020204" pitchFamily="34" charset="-122"/>
              </a:rPr>
              <a:t>乐学平台</a:t>
            </a:r>
            <a:r>
              <a:rPr lang="zh-CN" altLang="en-US">
                <a:latin typeface="微软雅黑" panose="020B0503020204020204" pitchFamily="34" charset="-122"/>
                <a:ea typeface="微软雅黑" panose="020B0503020204020204" pitchFamily="34" charset="-122"/>
              </a:rPr>
              <a:t>选课有三种</a:t>
            </a:r>
            <a:r>
              <a:rPr lang="zh-CN" altLang="en-US" dirty="0">
                <a:latin typeface="微软雅黑" panose="020B0503020204020204" pitchFamily="34" charset="-122"/>
                <a:ea typeface="微软雅黑" panose="020B0503020204020204" pitchFamily="34" charset="-122"/>
              </a:rPr>
              <a:t>方式：</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r>
              <a:rPr lang="zh-CN" altLang="en-US" b="1" dirty="0">
                <a:latin typeface="微软雅黑" panose="020B0503020204020204" pitchFamily="34" charset="-122"/>
                <a:ea typeface="微软雅黑" panose="020B0503020204020204" pitchFamily="34" charset="-122"/>
              </a:rPr>
              <a:t>自助选课：</a:t>
            </a:r>
            <a:r>
              <a:rPr lang="zh-CN" altLang="en-US" dirty="0">
                <a:latin typeface="微软雅黑" panose="020B0503020204020204" pitchFamily="34" charset="-122"/>
                <a:ea typeface="微软雅黑" panose="020B0503020204020204" pitchFamily="34" charset="-122"/>
              </a:rPr>
              <a:t>研究生登录后自助选课；</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r>
              <a:rPr lang="zh-CN" altLang="en-US" b="1" dirty="0">
                <a:latin typeface="微软雅黑" panose="020B0503020204020204" pitchFamily="34" charset="-122"/>
                <a:ea typeface="微软雅黑" panose="020B0503020204020204" pitchFamily="34" charset="-122"/>
              </a:rPr>
              <a:t>外部数据库</a:t>
            </a:r>
            <a:r>
              <a:rPr lang="zh-CN" altLang="en-US" dirty="0">
                <a:latin typeface="微软雅黑" panose="020B0503020204020204" pitchFamily="34" charset="-122"/>
                <a:ea typeface="微软雅黑" panose="020B0503020204020204" pitchFamily="34" charset="-122"/>
              </a:rPr>
              <a:t>：教师在课程中设置好教学班编号后，研究生登录后即可看到已选课程出现在课程列表中。</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r>
              <a:rPr lang="zh-CN" altLang="en-US" b="1" dirty="0">
                <a:latin typeface="微软雅黑" panose="020B0503020204020204" pitchFamily="34" charset="-122"/>
                <a:ea typeface="微软雅黑" panose="020B0503020204020204" pitchFamily="34" charset="-122"/>
              </a:rPr>
              <a:t>人工选课：</a:t>
            </a:r>
            <a:r>
              <a:rPr lang="zh-CN" altLang="en-US" dirty="0">
                <a:latin typeface="微软雅黑" panose="020B0503020204020204" pitchFamily="34" charset="-122"/>
                <a:ea typeface="微软雅黑" panose="020B0503020204020204" pitchFamily="34" charset="-122"/>
              </a:rPr>
              <a:t>授课教师手工添加学生；</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solidFill>
                  <a:srgbClr val="FF0000"/>
                </a:solidFill>
                <a:latin typeface="微软雅黑" panose="020B0503020204020204" pitchFamily="34" charset="-122"/>
                <a:ea typeface="微软雅黑" panose="020B0503020204020204" pitchFamily="34" charset="-122"/>
              </a:rPr>
              <a:t>研究生登录后</a:t>
            </a:r>
            <a:r>
              <a:rPr lang="zh-CN" altLang="en-US" dirty="0">
                <a:latin typeface="微软雅黑" panose="020B0503020204020204" pitchFamily="34" charset="-122"/>
                <a:ea typeface="微软雅黑" panose="020B0503020204020204" pitchFamily="34" charset="-122"/>
              </a:rPr>
              <a:t>需要做：</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r>
              <a:rPr lang="zh-CN" altLang="en-US" dirty="0">
                <a:latin typeface="微软雅黑" panose="020B0503020204020204" pitchFamily="34" charset="-122"/>
                <a:ea typeface="微软雅黑" panose="020B0503020204020204" pitchFamily="34" charset="-122"/>
              </a:rPr>
              <a:t>登录后查看我的课程，默认显示三门，</a:t>
            </a:r>
            <a:br>
              <a:rPr lang="en-US" altLang="zh-CN" dirty="0">
                <a:latin typeface="微软雅黑" panose="020B0503020204020204" pitchFamily="34" charset="-122"/>
                <a:ea typeface="微软雅黑" panose="020B0503020204020204" pitchFamily="34" charset="-122"/>
              </a:rPr>
            </a:br>
            <a:r>
              <a:rPr lang="zh-CN" altLang="en-US" dirty="0">
                <a:latin typeface="微软雅黑" panose="020B0503020204020204" pitchFamily="34" charset="-122"/>
                <a:ea typeface="微软雅黑" panose="020B0503020204020204" pitchFamily="34" charset="-122"/>
              </a:rPr>
              <a:t>可以点 “我的课程”查看更多。</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r>
              <a:rPr lang="zh-CN" altLang="en-US" dirty="0">
                <a:latin typeface="微软雅黑" panose="020B0503020204020204" pitchFamily="34" charset="-122"/>
                <a:ea typeface="微软雅黑" panose="020B0503020204020204" pitchFamily="34" charset="-122"/>
              </a:rPr>
              <a:t>发现应选课程未出现在乐学我的课程中，研究生应进行课程搜索自助选课。</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endParaRPr lang="zh-CN" altLang="en-US" dirty="0">
              <a:solidFill>
                <a:srgbClr val="FF0000"/>
              </a:solidFill>
              <a:latin typeface="微软雅黑" panose="020B0503020204020204" pitchFamily="34" charset="-122"/>
              <a:ea typeface="微软雅黑" panose="020B0503020204020204" pitchFamily="34" charset="-122"/>
            </a:endParaRPr>
          </a:p>
        </p:txBody>
      </p:sp>
      <p:pic>
        <p:nvPicPr>
          <p:cNvPr id="3" name="图片 2">
            <a:extLst>
              <a:ext uri="{FF2B5EF4-FFF2-40B4-BE49-F238E27FC236}">
                <a16:creationId xmlns:a16="http://schemas.microsoft.com/office/drawing/2014/main" id="{4161B012-91BE-4313-B4B2-EAA0B316A3A2}"/>
              </a:ext>
            </a:extLst>
          </p:cNvPr>
          <p:cNvPicPr>
            <a:picLocks noChangeAspect="1"/>
          </p:cNvPicPr>
          <p:nvPr/>
        </p:nvPicPr>
        <p:blipFill>
          <a:blip r:embed="rId3"/>
          <a:stretch>
            <a:fillRect/>
          </a:stretch>
        </p:blipFill>
        <p:spPr>
          <a:xfrm>
            <a:off x="6708068" y="1304764"/>
            <a:ext cx="4932548" cy="4682895"/>
          </a:xfrm>
          <a:prstGeom prst="rect">
            <a:avLst/>
          </a:prstGeom>
        </p:spPr>
      </p:pic>
      <p:pic>
        <p:nvPicPr>
          <p:cNvPr id="2" name="图片 1">
            <a:extLst>
              <a:ext uri="{FF2B5EF4-FFF2-40B4-BE49-F238E27FC236}">
                <a16:creationId xmlns:a16="http://schemas.microsoft.com/office/drawing/2014/main" id="{306BB067-FF6A-4C93-8F02-B89A2815FB2E}"/>
              </a:ext>
            </a:extLst>
          </p:cNvPr>
          <p:cNvPicPr>
            <a:picLocks noChangeAspect="1"/>
          </p:cNvPicPr>
          <p:nvPr/>
        </p:nvPicPr>
        <p:blipFill>
          <a:blip r:embed="rId4"/>
          <a:stretch>
            <a:fillRect/>
          </a:stretch>
        </p:blipFill>
        <p:spPr>
          <a:xfrm>
            <a:off x="7896200" y="1709737"/>
            <a:ext cx="6619875" cy="3438525"/>
          </a:xfrm>
          <a:prstGeom prst="rect">
            <a:avLst/>
          </a:prstGeom>
        </p:spPr>
      </p:pic>
    </p:spTree>
    <p:extLst>
      <p:ext uri="{BB962C8B-B14F-4D97-AF65-F5344CB8AC3E}">
        <p14:creationId xmlns:p14="http://schemas.microsoft.com/office/powerpoint/2010/main" val="28459630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lang="zh-CN" altLang="en-US" sz="3600" b="1" dirty="0">
                <a:solidFill>
                  <a:schemeClr val="tx1"/>
                </a:solidFill>
                <a:latin typeface="+mj-ea"/>
                <a:ea typeface="+mj-ea"/>
              </a:rPr>
              <a:t>特别提醒</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89" y="1304764"/>
            <a:ext cx="5737367" cy="5154584"/>
          </a:xfrm>
          <a:prstGeom prst="rect">
            <a:avLst/>
          </a:prstGeom>
          <a:noFill/>
        </p:spPr>
        <p:txBody>
          <a:bodyPr wrap="square" rtlCol="0">
            <a:noAutofit/>
          </a:bodyPr>
          <a:lstStyle/>
          <a:p>
            <a:r>
              <a:rPr lang="zh-CN" altLang="en-US" b="1" dirty="0">
                <a:solidFill>
                  <a:schemeClr val="tx1"/>
                </a:solidFill>
                <a:latin typeface="微软雅黑" panose="020B0503020204020204" pitchFamily="34" charset="-122"/>
                <a:ea typeface="微软雅黑" panose="020B0503020204020204" pitchFamily="34" charset="-122"/>
              </a:rPr>
              <a:t>选课方法 建议确认自助选课是开启状态的，</a:t>
            </a:r>
            <a:r>
              <a:rPr lang="zh-CN" altLang="en-US" b="1" dirty="0">
                <a:solidFill>
                  <a:srgbClr val="FF0000"/>
                </a:solidFill>
                <a:latin typeface="微软雅黑" panose="020B0503020204020204" pitchFamily="34" charset="-122"/>
                <a:ea typeface="微软雅黑" panose="020B0503020204020204" pitchFamily="34" charset="-122"/>
              </a:rPr>
              <a:t>研究生才能自助选课；</a:t>
            </a:r>
            <a:endParaRPr lang="en-US" altLang="zh-CN" b="1" dirty="0">
              <a:solidFill>
                <a:srgbClr val="FF0000"/>
              </a:solidFill>
              <a:latin typeface="微软雅黑" panose="020B0503020204020204" pitchFamily="34" charset="-122"/>
              <a:ea typeface="微软雅黑" panose="020B0503020204020204" pitchFamily="34" charset="-122"/>
            </a:endParaRPr>
          </a:p>
          <a:p>
            <a:endParaRPr lang="en-US" altLang="zh-CN" b="1"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右侧图例，两个箭头分别指向了</a:t>
            </a:r>
            <a:r>
              <a:rPr lang="zh-CN" altLang="en-US" b="1" dirty="0">
                <a:solidFill>
                  <a:schemeClr val="tx1"/>
                </a:solidFill>
                <a:latin typeface="微软雅黑" panose="020B0503020204020204" pitchFamily="34" charset="-122"/>
                <a:ea typeface="微软雅黑" panose="020B0503020204020204" pitchFamily="34" charset="-122"/>
              </a:rPr>
              <a:t>已开启</a:t>
            </a:r>
            <a:r>
              <a:rPr lang="zh-CN" altLang="en-US" dirty="0">
                <a:solidFill>
                  <a:schemeClr val="tx1"/>
                </a:solidFill>
                <a:latin typeface="微软雅黑" panose="020B0503020204020204" pitchFamily="34" charset="-122"/>
                <a:ea typeface="微软雅黑" panose="020B0503020204020204" pitchFamily="34" charset="-122"/>
              </a:rPr>
              <a:t>和</a:t>
            </a:r>
            <a:r>
              <a:rPr lang="zh-CN" altLang="en-US" b="1" dirty="0">
                <a:solidFill>
                  <a:schemeClr val="tx1"/>
                </a:solidFill>
                <a:latin typeface="微软雅黑" panose="020B0503020204020204" pitchFamily="34" charset="-122"/>
                <a:ea typeface="微软雅黑" panose="020B0503020204020204" pitchFamily="34" charset="-122"/>
              </a:rPr>
              <a:t>关闭</a:t>
            </a:r>
            <a:r>
              <a:rPr lang="zh-CN" altLang="en-US" dirty="0">
                <a:solidFill>
                  <a:schemeClr val="tx1"/>
                </a:solidFill>
                <a:latin typeface="微软雅黑" panose="020B0503020204020204" pitchFamily="34" charset="-122"/>
                <a:ea typeface="微软雅黑" panose="020B0503020204020204" pitchFamily="34" charset="-122"/>
              </a:rPr>
              <a:t>两个示例。右侧图例中，有一条自助选课是开启状态，外部数据库是关闭状态。</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如您想通过</a:t>
            </a:r>
            <a:r>
              <a:rPr lang="zh-CN" altLang="en-US" b="1" dirty="0">
                <a:solidFill>
                  <a:schemeClr val="tx1"/>
                </a:solidFill>
                <a:latin typeface="微软雅黑" panose="020B0503020204020204" pitchFamily="34" charset="-122"/>
                <a:ea typeface="微软雅黑" panose="020B0503020204020204" pitchFamily="34" charset="-122"/>
              </a:rPr>
              <a:t>外部数据库方式</a:t>
            </a:r>
            <a:r>
              <a:rPr lang="zh-CN" altLang="en-US" dirty="0">
                <a:solidFill>
                  <a:schemeClr val="tx1"/>
                </a:solidFill>
                <a:latin typeface="微软雅黑" panose="020B0503020204020204" pitchFamily="34" charset="-122"/>
                <a:ea typeface="微软雅黑" panose="020B0503020204020204" pitchFamily="34" charset="-122"/>
              </a:rPr>
              <a:t>导入学生选课名单，请确保</a:t>
            </a:r>
            <a:r>
              <a:rPr lang="zh-CN" altLang="en-US" b="1" dirty="0">
                <a:solidFill>
                  <a:schemeClr val="tx1"/>
                </a:solidFill>
                <a:latin typeface="微软雅黑" panose="020B0503020204020204" pitchFamily="34" charset="-122"/>
                <a:ea typeface="微软雅黑" panose="020B0503020204020204" pitchFamily="34" charset="-122"/>
              </a:rPr>
              <a:t>外部数据库</a:t>
            </a:r>
            <a:r>
              <a:rPr lang="zh-CN" altLang="en-US" dirty="0">
                <a:solidFill>
                  <a:schemeClr val="tx1"/>
                </a:solidFill>
                <a:latin typeface="微软雅黑" panose="020B0503020204020204" pitchFamily="34" charset="-122"/>
                <a:ea typeface="微软雅黑" panose="020B0503020204020204" pitchFamily="34" charset="-122"/>
              </a:rPr>
              <a:t>的状态是开启的。</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2FD5B0B3-FBF7-4BAE-8F20-21A4DE6BF454}"/>
              </a:ext>
            </a:extLst>
          </p:cNvPr>
          <p:cNvPicPr>
            <a:picLocks noChangeAspect="1"/>
          </p:cNvPicPr>
          <p:nvPr/>
        </p:nvPicPr>
        <p:blipFill>
          <a:blip r:embed="rId3"/>
          <a:stretch>
            <a:fillRect/>
          </a:stretch>
        </p:blipFill>
        <p:spPr>
          <a:xfrm>
            <a:off x="6540769" y="1232756"/>
            <a:ext cx="5304842" cy="2967595"/>
          </a:xfrm>
          <a:prstGeom prst="rect">
            <a:avLst/>
          </a:prstGeom>
        </p:spPr>
      </p:pic>
    </p:spTree>
    <p:extLst>
      <p:ext uri="{BB962C8B-B14F-4D97-AF65-F5344CB8AC3E}">
        <p14:creationId xmlns:p14="http://schemas.microsoft.com/office/powerpoint/2010/main" val="37975476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lang="zh-CN" altLang="en-US" sz="3600" b="1" dirty="0">
                <a:solidFill>
                  <a:schemeClr val="tx1"/>
                </a:solidFill>
                <a:latin typeface="+mj-ea"/>
                <a:ea typeface="+mj-ea"/>
              </a:rPr>
              <a:t>特别提醒</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8980" y="1016732"/>
            <a:ext cx="5737367" cy="5154584"/>
          </a:xfrm>
          <a:prstGeom prst="rect">
            <a:avLst/>
          </a:prstGeom>
          <a:noFill/>
        </p:spPr>
        <p:txBody>
          <a:bodyPr wrap="square" rtlCol="0">
            <a:noAutofit/>
          </a:bodyPr>
          <a:lstStyle/>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b="1" dirty="0">
                <a:solidFill>
                  <a:schemeClr val="tx1"/>
                </a:solidFill>
                <a:latin typeface="微软雅黑" panose="020B0503020204020204" pitchFamily="34" charset="-122"/>
                <a:ea typeface="微软雅黑" panose="020B0503020204020204" pitchFamily="34" charset="-122"/>
              </a:rPr>
              <a:t>课程管理 </a:t>
            </a:r>
            <a:r>
              <a:rPr lang="en-US" altLang="zh-CN" b="1" dirty="0">
                <a:solidFill>
                  <a:schemeClr val="tx1"/>
                </a:solidFill>
                <a:latin typeface="微软雅黑" panose="020B0503020204020204" pitchFamily="34" charset="-122"/>
                <a:ea typeface="微软雅黑" panose="020B0503020204020204" pitchFamily="34" charset="-122"/>
              </a:rPr>
              <a:t>-&gt; </a:t>
            </a:r>
            <a:r>
              <a:rPr lang="zh-CN" altLang="en-US" b="1" dirty="0">
                <a:solidFill>
                  <a:schemeClr val="tx1"/>
                </a:solidFill>
                <a:latin typeface="微软雅黑" panose="020B0503020204020204" pitchFamily="34" charset="-122"/>
                <a:ea typeface="微软雅黑" panose="020B0503020204020204" pitchFamily="34" charset="-122"/>
              </a:rPr>
              <a:t>更改设置</a:t>
            </a:r>
            <a:endParaRPr lang="en-US" altLang="zh-CN" b="1"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如选课有密码，请在</a:t>
            </a:r>
            <a:r>
              <a:rPr lang="zh-CN" altLang="en-US" b="1" dirty="0">
                <a:solidFill>
                  <a:schemeClr val="tx1"/>
                </a:solidFill>
                <a:latin typeface="微软雅黑" panose="020B0503020204020204" pitchFamily="34" charset="-122"/>
                <a:ea typeface="微软雅黑" panose="020B0503020204020204" pitchFamily="34" charset="-122"/>
              </a:rPr>
              <a:t>课程简介</a:t>
            </a:r>
            <a:r>
              <a:rPr lang="zh-CN" altLang="en-US" dirty="0">
                <a:solidFill>
                  <a:schemeClr val="tx1"/>
                </a:solidFill>
                <a:latin typeface="微软雅黑" panose="020B0503020204020204" pitchFamily="34" charset="-122"/>
                <a:ea typeface="微软雅黑" panose="020B0503020204020204" pitchFamily="34" charset="-122"/>
              </a:rPr>
              <a:t>中写清楚。</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如需要改</a:t>
            </a:r>
            <a:r>
              <a:rPr lang="zh-CN" altLang="en-US" b="1" dirty="0">
                <a:solidFill>
                  <a:schemeClr val="tx1"/>
                </a:solidFill>
                <a:latin typeface="微软雅黑" panose="020B0503020204020204" pitchFamily="34" charset="-122"/>
                <a:ea typeface="微软雅黑" panose="020B0503020204020204" pitchFamily="34" charset="-122"/>
              </a:rPr>
              <a:t>课程名称</a:t>
            </a:r>
            <a:r>
              <a:rPr lang="zh-CN" altLang="en-US" dirty="0">
                <a:solidFill>
                  <a:schemeClr val="tx1"/>
                </a:solidFill>
                <a:latin typeface="微软雅黑" panose="020B0503020204020204" pitchFamily="34" charset="-122"/>
                <a:ea typeface="微软雅黑" panose="020B0503020204020204" pitchFamily="34" charset="-122"/>
              </a:rPr>
              <a:t>，可在此页面修改</a:t>
            </a:r>
            <a:r>
              <a:rPr lang="zh-CN" altLang="en-US" b="1" dirty="0">
                <a:solidFill>
                  <a:schemeClr val="tx1"/>
                </a:solidFill>
                <a:latin typeface="微软雅黑" panose="020B0503020204020204" pitchFamily="34" charset="-122"/>
                <a:ea typeface="微软雅黑" panose="020B0503020204020204" pitchFamily="34" charset="-122"/>
              </a:rPr>
              <a:t>课程全称、课程简称</a:t>
            </a:r>
            <a:r>
              <a:rPr lang="zh-CN" altLang="en-US" dirty="0">
                <a:solidFill>
                  <a:schemeClr val="tx1"/>
                </a:solidFill>
                <a:latin typeface="微软雅黑" panose="020B0503020204020204" pitchFamily="34" charset="-122"/>
                <a:ea typeface="微软雅黑" panose="020B0503020204020204" pitchFamily="34" charset="-122"/>
              </a:rPr>
              <a:t>，便于学生搜索找到您的课程。</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如需修改课程类别，请在群里联系网络中心或研究生院的老师。</a:t>
            </a:r>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如想删除课程，请 在</a:t>
            </a:r>
            <a:r>
              <a:rPr lang="zh-CN" altLang="en-US" b="1" dirty="0">
                <a:solidFill>
                  <a:schemeClr val="tx1"/>
                </a:solidFill>
                <a:latin typeface="微软雅黑" panose="020B0503020204020204" pitchFamily="34" charset="-122"/>
                <a:ea typeface="微软雅黑" panose="020B0503020204020204" pitchFamily="34" charset="-122"/>
              </a:rPr>
              <a:t>是否可见</a:t>
            </a:r>
            <a:r>
              <a:rPr lang="zh-CN" altLang="en-US" dirty="0">
                <a:solidFill>
                  <a:schemeClr val="tx1"/>
                </a:solidFill>
                <a:latin typeface="微软雅黑" panose="020B0503020204020204" pitchFamily="34" charset="-122"/>
                <a:ea typeface="微软雅黑" panose="020B0503020204020204" pitchFamily="34" charset="-122"/>
              </a:rPr>
              <a:t>选“隐藏”，学生就看不到了。再将</a:t>
            </a:r>
            <a:r>
              <a:rPr lang="zh-CN" altLang="en-US" b="1" dirty="0">
                <a:solidFill>
                  <a:schemeClr val="tx1"/>
                </a:solidFill>
                <a:latin typeface="微软雅黑" panose="020B0503020204020204" pitchFamily="34" charset="-122"/>
                <a:ea typeface="微软雅黑" panose="020B0503020204020204" pitchFamily="34" charset="-122"/>
              </a:rPr>
              <a:t>课程名称</a:t>
            </a:r>
            <a:r>
              <a:rPr lang="zh-CN" altLang="en-US" dirty="0">
                <a:solidFill>
                  <a:schemeClr val="tx1"/>
                </a:solidFill>
                <a:latin typeface="微软雅黑" panose="020B0503020204020204" pitchFamily="34" charset="-122"/>
                <a:ea typeface="微软雅黑" panose="020B0503020204020204" pitchFamily="34" charset="-122"/>
              </a:rPr>
              <a:t>后面</a:t>
            </a:r>
            <a:r>
              <a:rPr lang="zh-CN" altLang="en-US">
                <a:solidFill>
                  <a:schemeClr val="tx1"/>
                </a:solidFill>
                <a:latin typeface="微软雅黑" panose="020B0503020204020204" pitchFamily="34" charset="-122"/>
                <a:ea typeface="微软雅黑" panose="020B0503020204020204" pitchFamily="34" charset="-122"/>
              </a:rPr>
              <a:t>加上“</a:t>
            </a:r>
            <a:r>
              <a:rPr lang="zh-CN" altLang="en-US" b="1">
                <a:solidFill>
                  <a:schemeClr val="tx1"/>
                </a:solidFill>
                <a:latin typeface="微软雅黑" panose="020B0503020204020204" pitchFamily="34" charset="-122"/>
                <a:ea typeface="微软雅黑" panose="020B0503020204020204" pitchFamily="34" charset="-122"/>
              </a:rPr>
              <a:t>（放弃）</a:t>
            </a:r>
            <a:r>
              <a:rPr lang="zh-CN" altLang="en-US">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管理员定期删除。</a:t>
            </a:r>
          </a:p>
        </p:txBody>
      </p:sp>
      <p:pic>
        <p:nvPicPr>
          <p:cNvPr id="5" name="图片 4">
            <a:extLst>
              <a:ext uri="{FF2B5EF4-FFF2-40B4-BE49-F238E27FC236}">
                <a16:creationId xmlns:a16="http://schemas.microsoft.com/office/drawing/2014/main" id="{FF4E94A0-9D4F-438E-AD30-7B37FD9B750A}"/>
              </a:ext>
            </a:extLst>
          </p:cNvPr>
          <p:cNvPicPr>
            <a:picLocks noChangeAspect="1"/>
          </p:cNvPicPr>
          <p:nvPr/>
        </p:nvPicPr>
        <p:blipFill>
          <a:blip r:embed="rId3"/>
          <a:stretch>
            <a:fillRect/>
          </a:stretch>
        </p:blipFill>
        <p:spPr>
          <a:xfrm>
            <a:off x="6312024" y="1304764"/>
            <a:ext cx="5059171" cy="4932548"/>
          </a:xfrm>
          <a:prstGeom prst="rect">
            <a:avLst/>
          </a:prstGeom>
        </p:spPr>
      </p:pic>
    </p:spTree>
    <p:extLst>
      <p:ext uri="{BB962C8B-B14F-4D97-AF65-F5344CB8AC3E}">
        <p14:creationId xmlns:p14="http://schemas.microsoft.com/office/powerpoint/2010/main" val="31121707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lang="zh-CN" altLang="en-US" sz="3600" b="1" dirty="0">
                <a:solidFill>
                  <a:schemeClr val="tx1"/>
                </a:solidFill>
                <a:latin typeface="+mj-ea"/>
                <a:ea typeface="+mj-ea"/>
              </a:rPr>
              <a:t>选课方式</a:t>
            </a:r>
            <a:endParaRPr kumimoji="0" lang="zh-CN" altLang="en-US" sz="3600" b="1" i="0" u="none" strike="noStrike" kern="1200" cap="none" spc="0" normalizeH="0" baseline="0" noProof="0" dirty="0">
              <a:ln>
                <a:noFill/>
              </a:ln>
              <a:solidFill>
                <a:schemeClr val="tx1"/>
              </a:solidFill>
              <a:effectLst/>
              <a:uLnTx/>
              <a:uFillTx/>
              <a:latin typeface="+mj-ea"/>
              <a:ea typeface="+mj-ea"/>
            </a:endParaRPr>
          </a:p>
        </p:txBody>
      </p:sp>
      <p:sp>
        <p:nvSpPr>
          <p:cNvPr id="8" name="文本框 7"/>
          <p:cNvSpPr txBox="1"/>
          <p:nvPr/>
        </p:nvSpPr>
        <p:spPr>
          <a:xfrm>
            <a:off x="346390" y="1304764"/>
            <a:ext cx="5389570" cy="5154584"/>
          </a:xfrm>
          <a:prstGeom prst="rect">
            <a:avLst/>
          </a:prstGeom>
          <a:noFill/>
        </p:spPr>
        <p:txBody>
          <a:bodyPr wrap="square" rtlCol="0">
            <a:noAutofit/>
          </a:bodyPr>
          <a:lstStyle/>
          <a:p>
            <a:pPr>
              <a:lnSpc>
                <a:spcPts val="2500"/>
              </a:lnSpc>
              <a:spcBef>
                <a:spcPts val="1800"/>
              </a:spcBef>
            </a:pPr>
            <a:r>
              <a:rPr lang="zh-CN" altLang="en-US" b="1" dirty="0">
                <a:solidFill>
                  <a:srgbClr val="FF0000"/>
                </a:solidFill>
                <a:latin typeface="微软雅黑" panose="020B0503020204020204" pitchFamily="34" charset="-122"/>
                <a:ea typeface="微软雅黑" panose="020B0503020204020204" pitchFamily="34" charset="-122"/>
              </a:rPr>
              <a:t>强烈建议</a:t>
            </a:r>
            <a:r>
              <a:rPr lang="zh-CN" altLang="en-US" dirty="0">
                <a:latin typeface="微软雅黑" panose="020B0503020204020204" pitchFamily="34" charset="-122"/>
                <a:ea typeface="微软雅黑" panose="020B0503020204020204" pitchFamily="34" charset="-122"/>
              </a:rPr>
              <a:t>：</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r>
              <a:rPr lang="zh-CN" altLang="en-US" dirty="0">
                <a:latin typeface="微软雅黑" panose="020B0503020204020204" pitchFamily="34" charset="-122"/>
                <a:ea typeface="微软雅黑" panose="020B0503020204020204" pitchFamily="34" charset="-122"/>
              </a:rPr>
              <a:t>至少要有</a:t>
            </a:r>
            <a:r>
              <a:rPr lang="zh-CN" altLang="en-US" b="1" dirty="0">
                <a:latin typeface="微软雅黑" panose="020B0503020204020204" pitchFamily="34" charset="-122"/>
                <a:ea typeface="微软雅黑" panose="020B0503020204020204" pitchFamily="34" charset="-122"/>
              </a:rPr>
              <a:t>自助选课</a:t>
            </a:r>
            <a:r>
              <a:rPr lang="zh-CN" altLang="en-US" dirty="0">
                <a:latin typeface="微软雅黑" panose="020B0503020204020204" pitchFamily="34" charset="-122"/>
                <a:ea typeface="微软雅黑" panose="020B0503020204020204" pitchFamily="34" charset="-122"/>
              </a:rPr>
              <a:t>；</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solidFill>
                  <a:srgbClr val="FF0000"/>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自助选课方便学生调整选课计划，研究生通过自助选课可以进入想学习的课程。</a:t>
            </a:r>
            <a:endParaRPr lang="en-US" altLang="zh-CN" dirty="0">
              <a:solidFill>
                <a:schemeClr val="tx1"/>
              </a:solidFill>
              <a:latin typeface="微软雅黑" panose="020B0503020204020204" pitchFamily="34" charset="-122"/>
              <a:ea typeface="微软雅黑" panose="020B0503020204020204" pitchFamily="34" charset="-122"/>
            </a:endParaRPr>
          </a:p>
          <a:p>
            <a:pPr>
              <a:lnSpc>
                <a:spcPts val="2500"/>
              </a:lnSpc>
              <a:spcBef>
                <a:spcPts val="1800"/>
              </a:spcBef>
            </a:pPr>
            <a:r>
              <a:rPr lang="en-US" altLang="zh-CN" dirty="0">
                <a:latin typeface="微软雅黑" panose="020B0503020204020204" pitchFamily="34" charset="-122"/>
                <a:ea typeface="微软雅黑" panose="020B0503020204020204" pitchFamily="34" charset="-122"/>
              </a:rPr>
              <a:t>2. </a:t>
            </a:r>
            <a:r>
              <a:rPr lang="zh-CN" altLang="en-US" dirty="0">
                <a:latin typeface="微软雅黑" panose="020B0503020204020204" pitchFamily="34" charset="-122"/>
                <a:ea typeface="微软雅黑" panose="020B0503020204020204" pitchFamily="34" charset="-122"/>
              </a:rPr>
              <a:t>建议开启</a:t>
            </a:r>
            <a:r>
              <a:rPr lang="zh-CN" altLang="en-US" b="1" dirty="0">
                <a:latin typeface="微软雅黑" panose="020B0503020204020204" pitchFamily="34" charset="-122"/>
                <a:ea typeface="微软雅黑" panose="020B0503020204020204" pitchFamily="34" charset="-122"/>
              </a:rPr>
              <a:t>外部数据库</a:t>
            </a:r>
            <a:r>
              <a:rPr lang="zh-CN" altLang="en-US" dirty="0">
                <a:latin typeface="微软雅黑" panose="020B0503020204020204" pitchFamily="34" charset="-122"/>
                <a:ea typeface="微软雅黑" panose="020B0503020204020204" pitchFamily="34" charset="-122"/>
              </a:rPr>
              <a:t>。</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en-US" altLang="zh-CN" dirty="0">
                <a:latin typeface="微软雅黑" panose="020B0503020204020204" pitchFamily="34" charset="-122"/>
                <a:ea typeface="微软雅黑" panose="020B0503020204020204" pitchFamily="34" charset="-122"/>
              </a:rPr>
              <a:t>    </a:t>
            </a:r>
            <a:r>
              <a:rPr lang="zh-CN" altLang="en-US" dirty="0">
                <a:latin typeface="微软雅黑" panose="020B0503020204020204" pitchFamily="34" charset="-122"/>
                <a:ea typeface="微软雅黑" panose="020B0503020204020204" pitchFamily="34" charset="-122"/>
              </a:rPr>
              <a:t>开启</a:t>
            </a:r>
            <a:r>
              <a:rPr lang="zh-CN" altLang="en-US" b="1" dirty="0">
                <a:latin typeface="微软雅黑" panose="020B0503020204020204" pitchFamily="34" charset="-122"/>
                <a:ea typeface="微软雅黑" panose="020B0503020204020204" pitchFamily="34" charset="-122"/>
              </a:rPr>
              <a:t>外部数据库</a:t>
            </a:r>
            <a:r>
              <a:rPr lang="zh-CN" altLang="en-US" dirty="0">
                <a:latin typeface="微软雅黑" panose="020B0503020204020204" pitchFamily="34" charset="-122"/>
                <a:ea typeface="微软雅黑" panose="020B0503020204020204" pitchFamily="34" charset="-122"/>
              </a:rPr>
              <a:t>选课方式，可以把选课名单“导入”乐学课程，方便学生快速进入课程。</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en-US" altLang="zh-CN" dirty="0">
                <a:latin typeface="微软雅黑" panose="020B0503020204020204" pitchFamily="34" charset="-122"/>
                <a:ea typeface="微软雅黑" panose="020B0503020204020204" pitchFamily="34" charset="-122"/>
              </a:rPr>
              <a:t>    </a:t>
            </a:r>
            <a:r>
              <a:rPr lang="zh-CN" altLang="en-US" dirty="0">
                <a:latin typeface="微软雅黑" panose="020B0503020204020204" pitchFamily="34" charset="-122"/>
                <a:ea typeface="微软雅黑" panose="020B0503020204020204" pitchFamily="34" charset="-122"/>
              </a:rPr>
              <a:t>如果您一门乐学课程有多个小组对应多个教学班，特别推荐使用此方式。</a:t>
            </a:r>
            <a:endParaRPr lang="en-US" altLang="zh-CN" dirty="0">
              <a:latin typeface="微软雅黑" panose="020B0503020204020204" pitchFamily="34" charset="-122"/>
              <a:ea typeface="微软雅黑" panose="020B0503020204020204" pitchFamily="34" charset="-122"/>
            </a:endParaRPr>
          </a:p>
          <a:p>
            <a:pPr marL="457200" indent="-457200">
              <a:lnSpc>
                <a:spcPts val="2500"/>
              </a:lnSpc>
              <a:spcBef>
                <a:spcPts val="1800"/>
              </a:spcBef>
              <a:buAutoNum type="arabicPeriod"/>
            </a:pPr>
            <a:endParaRPr lang="en-US" altLang="zh-CN" dirty="0">
              <a:solidFill>
                <a:srgbClr val="FF0000"/>
              </a:solidFill>
              <a:latin typeface="微软雅黑" panose="020B0503020204020204" pitchFamily="34" charset="-122"/>
              <a:ea typeface="微软雅黑" panose="020B0503020204020204" pitchFamily="34" charset="-122"/>
            </a:endParaRPr>
          </a:p>
        </p:txBody>
      </p:sp>
      <p:pic>
        <p:nvPicPr>
          <p:cNvPr id="2" name="图片 1">
            <a:extLst>
              <a:ext uri="{FF2B5EF4-FFF2-40B4-BE49-F238E27FC236}">
                <a16:creationId xmlns:a16="http://schemas.microsoft.com/office/drawing/2014/main" id="{306BB067-FF6A-4C93-8F02-B89A2815FB2E}"/>
              </a:ext>
            </a:extLst>
          </p:cNvPr>
          <p:cNvPicPr>
            <a:picLocks noChangeAspect="1"/>
          </p:cNvPicPr>
          <p:nvPr/>
        </p:nvPicPr>
        <p:blipFill>
          <a:blip r:embed="rId3"/>
          <a:stretch>
            <a:fillRect/>
          </a:stretch>
        </p:blipFill>
        <p:spPr>
          <a:xfrm>
            <a:off x="5627948" y="1320761"/>
            <a:ext cx="6619875" cy="3438525"/>
          </a:xfrm>
          <a:prstGeom prst="rect">
            <a:avLst/>
          </a:prstGeom>
        </p:spPr>
      </p:pic>
    </p:spTree>
    <p:extLst>
      <p:ext uri="{BB962C8B-B14F-4D97-AF65-F5344CB8AC3E}">
        <p14:creationId xmlns:p14="http://schemas.microsoft.com/office/powerpoint/2010/main" val="37764576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课程中设置选课方式</a:t>
            </a:r>
          </a:p>
        </p:txBody>
      </p:sp>
      <p:pic>
        <p:nvPicPr>
          <p:cNvPr id="5" name="图片 4">
            <a:extLst>
              <a:ext uri="{FF2B5EF4-FFF2-40B4-BE49-F238E27FC236}">
                <a16:creationId xmlns:a16="http://schemas.microsoft.com/office/drawing/2014/main" id="{ACA97380-FEAF-4ECA-9AED-9046F999DBF5}"/>
              </a:ext>
            </a:extLst>
          </p:cNvPr>
          <p:cNvPicPr/>
          <p:nvPr/>
        </p:nvPicPr>
        <p:blipFill>
          <a:blip r:embed="rId3"/>
          <a:srcRect b="14477"/>
          <a:stretch>
            <a:fillRect/>
          </a:stretch>
        </p:blipFill>
        <p:spPr>
          <a:xfrm>
            <a:off x="4547828" y="1520788"/>
            <a:ext cx="7215629" cy="4383722"/>
          </a:xfrm>
          <a:prstGeom prst="rect">
            <a:avLst/>
          </a:prstGeom>
          <a:ln w="9525" cap="flat" cmpd="sng" algn="ctr">
            <a:solidFill>
              <a:srgbClr val="5B9BD5"/>
            </a:solidFill>
            <a:prstDash val="solid"/>
            <a:round/>
            <a:headEnd type="none" w="med" len="med"/>
            <a:tailEnd type="none" w="med" len="med"/>
          </a:ln>
        </p:spPr>
      </p:pic>
      <p:sp>
        <p:nvSpPr>
          <p:cNvPr id="6" name="文本框 5">
            <a:extLst>
              <a:ext uri="{FF2B5EF4-FFF2-40B4-BE49-F238E27FC236}">
                <a16:creationId xmlns:a16="http://schemas.microsoft.com/office/drawing/2014/main" id="{F6013356-69F5-4184-9EB9-AE46ED0F1C7C}"/>
              </a:ext>
            </a:extLst>
          </p:cNvPr>
          <p:cNvSpPr txBox="1"/>
          <p:nvPr/>
        </p:nvSpPr>
        <p:spPr>
          <a:xfrm>
            <a:off x="346390" y="1304764"/>
            <a:ext cx="4201438" cy="5154584"/>
          </a:xfrm>
          <a:prstGeom prst="rect">
            <a:avLst/>
          </a:prstGeom>
          <a:noFill/>
        </p:spPr>
        <p:txBody>
          <a:bodyPr wrap="square" rtlCol="0">
            <a:noAutofit/>
          </a:bodyPr>
          <a:lstStyle/>
          <a:p>
            <a:pPr>
              <a:lnSpc>
                <a:spcPts val="2500"/>
              </a:lnSpc>
              <a:spcBef>
                <a:spcPts val="1800"/>
              </a:spcBef>
            </a:pPr>
            <a:r>
              <a:rPr lang="zh-CN" altLang="en-US" dirty="0">
                <a:latin typeface="微软雅黑" panose="020B0503020204020204" pitchFamily="34" charset="-122"/>
                <a:ea typeface="微软雅黑" panose="020B0503020204020204" pitchFamily="34" charset="-122"/>
              </a:rPr>
              <a:t>教师在课程中左侧菜单，</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找到 用户</a:t>
            </a:r>
            <a:r>
              <a:rPr lang="en-US" altLang="zh-CN" dirty="0">
                <a:latin typeface="微软雅黑" panose="020B0503020204020204" pitchFamily="34" charset="-122"/>
                <a:ea typeface="微软雅黑" panose="020B0503020204020204" pitchFamily="34" charset="-122"/>
              </a:rPr>
              <a:t>-&gt;</a:t>
            </a:r>
            <a:r>
              <a:rPr lang="zh-CN" altLang="en-US" dirty="0">
                <a:latin typeface="微软雅黑" panose="020B0503020204020204" pitchFamily="34" charset="-122"/>
                <a:ea typeface="微软雅黑" panose="020B0503020204020204" pitchFamily="34" charset="-122"/>
              </a:rPr>
              <a:t>选课方法</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选择</a:t>
            </a:r>
            <a:r>
              <a:rPr lang="zh-CN" altLang="en-US" b="1" dirty="0">
                <a:latin typeface="微软雅黑" panose="020B0503020204020204" pitchFamily="34" charset="-122"/>
                <a:ea typeface="微软雅黑" panose="020B0503020204020204" pitchFamily="34" charset="-122"/>
              </a:rPr>
              <a:t>自助选课</a:t>
            </a:r>
            <a:r>
              <a:rPr lang="zh-CN" altLang="en-US" dirty="0">
                <a:latin typeface="微软雅黑" panose="020B0503020204020204" pitchFamily="34" charset="-122"/>
                <a:ea typeface="微软雅黑" panose="020B0503020204020204" pitchFamily="34" charset="-122"/>
              </a:rPr>
              <a:t>或</a:t>
            </a:r>
            <a:r>
              <a:rPr lang="zh-CN" altLang="en-US" b="1" dirty="0">
                <a:latin typeface="微软雅黑" panose="020B0503020204020204" pitchFamily="34" charset="-122"/>
                <a:ea typeface="微软雅黑" panose="020B0503020204020204" pitchFamily="34" charset="-122"/>
              </a:rPr>
              <a:t>外部数据库</a:t>
            </a:r>
            <a:r>
              <a:rPr lang="zh-CN" altLang="en-US" dirty="0">
                <a:latin typeface="微软雅黑" panose="020B0503020204020204" pitchFamily="34" charset="-122"/>
                <a:ea typeface="微软雅黑" panose="020B0503020204020204" pitchFamily="34" charset="-122"/>
              </a:rPr>
              <a:t>后</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进行相应设置。</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solidFill>
                  <a:srgbClr val="FF0000"/>
                </a:solidFill>
                <a:latin typeface="微软雅黑" panose="020B0503020204020204" pitchFamily="34" charset="-122"/>
                <a:ea typeface="微软雅黑" panose="020B0503020204020204" pitchFamily="34" charset="-122"/>
              </a:rPr>
              <a:t>自助选课：允许研究生自助根据选课密码进入课程或小组。</a:t>
            </a:r>
            <a:br>
              <a:rPr lang="en-US" altLang="zh-CN" dirty="0">
                <a:solidFill>
                  <a:srgbClr val="FF0000"/>
                </a:solidFill>
                <a:latin typeface="微软雅黑" panose="020B0503020204020204" pitchFamily="34" charset="-122"/>
                <a:ea typeface="微软雅黑" panose="020B0503020204020204" pitchFamily="34" charset="-122"/>
              </a:rPr>
            </a:br>
            <a:endParaRPr lang="en-US" altLang="zh-CN" dirty="0">
              <a:solidFill>
                <a:srgbClr val="FF0000"/>
              </a:solidFill>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solidFill>
                  <a:srgbClr val="FF0000"/>
                </a:solidFill>
                <a:latin typeface="微软雅黑" panose="020B0503020204020204" pitchFamily="34" charset="-122"/>
                <a:ea typeface="微软雅黑" panose="020B0503020204020204" pitchFamily="34" charset="-122"/>
              </a:rPr>
              <a:t>外部数据库：通过研究生教育管理系统中的选课数据，把选课学生批量导入进本课程。</a:t>
            </a:r>
          </a:p>
        </p:txBody>
      </p:sp>
    </p:spTree>
    <p:extLst>
      <p:ext uri="{BB962C8B-B14F-4D97-AF65-F5344CB8AC3E}">
        <p14:creationId xmlns:p14="http://schemas.microsoft.com/office/powerpoint/2010/main" val="6724269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选课方式 </a:t>
            </a:r>
            <a:r>
              <a:rPr kumimoji="0" lang="en-US" altLang="zh-CN" sz="3600" b="1" i="0" u="none" strike="noStrike" kern="1200" cap="none" spc="0" normalizeH="0" baseline="0" noProof="0" dirty="0">
                <a:ln>
                  <a:noFill/>
                </a:ln>
                <a:solidFill>
                  <a:schemeClr val="tx1"/>
                </a:solidFill>
                <a:effectLst/>
                <a:uLnTx/>
                <a:uFillTx/>
                <a:latin typeface="+mj-ea"/>
                <a:ea typeface="+mj-ea"/>
              </a:rPr>
              <a:t>– </a:t>
            </a:r>
            <a:r>
              <a:rPr kumimoji="0" lang="zh-CN" altLang="en-US" sz="3600" b="1" i="0" u="none" strike="noStrike" kern="1200" cap="none" spc="0" normalizeH="0" baseline="0" noProof="0" dirty="0">
                <a:ln>
                  <a:noFill/>
                </a:ln>
                <a:solidFill>
                  <a:schemeClr val="tx1"/>
                </a:solidFill>
                <a:effectLst/>
                <a:uLnTx/>
                <a:uFillTx/>
                <a:latin typeface="+mj-ea"/>
                <a:ea typeface="+mj-ea"/>
              </a:rPr>
              <a:t>自助选课</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90" y="1304764"/>
            <a:ext cx="4309450" cy="5154584"/>
          </a:xfrm>
          <a:prstGeom prst="rect">
            <a:avLst/>
          </a:prstGeom>
          <a:noFill/>
        </p:spPr>
        <p:txBody>
          <a:bodyPr wrap="square" rtlCol="0">
            <a:noAutofit/>
          </a:bodyPr>
          <a:lstStyle/>
          <a:p>
            <a:pPr>
              <a:lnSpc>
                <a:spcPts val="2500"/>
              </a:lnSpc>
              <a:spcBef>
                <a:spcPts val="1800"/>
              </a:spcBef>
            </a:pPr>
            <a:r>
              <a:rPr lang="zh-CN" altLang="en-US" b="1" dirty="0">
                <a:latin typeface="微软雅黑" panose="020B0503020204020204" pitchFamily="34" charset="-122"/>
                <a:ea typeface="微软雅黑" panose="020B0503020204020204" pitchFamily="34" charset="-122"/>
              </a:rPr>
              <a:t>情况</a:t>
            </a:r>
            <a:r>
              <a:rPr lang="en-US" altLang="zh-CN" b="1" dirty="0">
                <a:latin typeface="微软雅黑" panose="020B0503020204020204" pitchFamily="34" charset="-122"/>
                <a:ea typeface="微软雅黑" panose="020B0503020204020204" pitchFamily="34" charset="-122"/>
              </a:rPr>
              <a:t>1</a:t>
            </a:r>
            <a:r>
              <a:rPr lang="zh-CN" altLang="en-US" b="1" dirty="0">
                <a:latin typeface="微软雅黑" panose="020B0503020204020204" pitchFamily="34" charset="-122"/>
                <a:ea typeface="微软雅黑" panose="020B0503020204020204" pitchFamily="34" charset="-122"/>
              </a:rPr>
              <a:t>：</a:t>
            </a:r>
            <a:endParaRPr lang="en-US" altLang="zh-CN" b="1"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如果一门课程只有您一个教学班，研究生按照课程名称搜索不会产生多个选择时，您可以设置选课密码为空。</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此时课程选课无需密码。</a:t>
            </a:r>
            <a:endParaRPr lang="en-US" altLang="zh-CN"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b="1" dirty="0">
                <a:latin typeface="微软雅黑" panose="020B0503020204020204" pitchFamily="34" charset="-122"/>
                <a:ea typeface="微软雅黑" panose="020B0503020204020204" pitchFamily="34" charset="-122"/>
              </a:rPr>
              <a:t>情况</a:t>
            </a:r>
            <a:r>
              <a:rPr lang="en-US" altLang="zh-CN" b="1" dirty="0">
                <a:latin typeface="微软雅黑" panose="020B0503020204020204" pitchFamily="34" charset="-122"/>
                <a:ea typeface="微软雅黑" panose="020B0503020204020204" pitchFamily="34" charset="-122"/>
              </a:rPr>
              <a:t>2</a:t>
            </a:r>
            <a:r>
              <a:rPr lang="zh-CN" altLang="en-US" b="1" dirty="0">
                <a:latin typeface="微软雅黑" panose="020B0503020204020204" pitchFamily="34" charset="-122"/>
                <a:ea typeface="微软雅黑" panose="020B0503020204020204" pitchFamily="34" charset="-122"/>
              </a:rPr>
              <a:t>：</a:t>
            </a:r>
            <a:endParaRPr lang="en-US" altLang="zh-CN" b="1"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如果一门课程有多个教学班，您建立的这门乐学课程只针对其中一个教学班时，建议您设置课程选课密码，并在课程简介中详细描述此门课程是哪个教学班。</a:t>
            </a:r>
          </a:p>
        </p:txBody>
      </p:sp>
      <p:pic>
        <p:nvPicPr>
          <p:cNvPr id="7" name="图片 6">
            <a:extLst>
              <a:ext uri="{FF2B5EF4-FFF2-40B4-BE49-F238E27FC236}">
                <a16:creationId xmlns:a16="http://schemas.microsoft.com/office/drawing/2014/main" id="{B7506803-F876-4B51-9BDC-B67D62E59F57}"/>
              </a:ext>
            </a:extLst>
          </p:cNvPr>
          <p:cNvPicPr/>
          <p:nvPr/>
        </p:nvPicPr>
        <p:blipFill>
          <a:blip r:embed="rId3"/>
          <a:srcRect l="3714" r="6618"/>
          <a:stretch>
            <a:fillRect/>
          </a:stretch>
        </p:blipFill>
        <p:spPr>
          <a:xfrm>
            <a:off x="4780663" y="1643458"/>
            <a:ext cx="7023162" cy="4477196"/>
          </a:xfrm>
          <a:prstGeom prst="rect">
            <a:avLst/>
          </a:prstGeom>
          <a:ln>
            <a:solidFill>
              <a:schemeClr val="accent1"/>
            </a:solidFill>
          </a:ln>
        </p:spPr>
      </p:pic>
    </p:spTree>
    <p:extLst>
      <p:ext uri="{BB962C8B-B14F-4D97-AF65-F5344CB8AC3E}">
        <p14:creationId xmlns:p14="http://schemas.microsoft.com/office/powerpoint/2010/main" val="30454151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选课</a:t>
            </a:r>
            <a:r>
              <a:rPr lang="zh-CN" altLang="en-US" sz="3600" b="1" dirty="0">
                <a:solidFill>
                  <a:schemeClr val="tx1"/>
                </a:solidFill>
                <a:latin typeface="+mj-ea"/>
                <a:ea typeface="+mj-ea"/>
              </a:rPr>
              <a:t>方式 </a:t>
            </a:r>
            <a:r>
              <a:rPr lang="en-US" altLang="zh-CN" sz="3600" b="1" dirty="0">
                <a:solidFill>
                  <a:schemeClr val="tx1"/>
                </a:solidFill>
                <a:latin typeface="+mj-ea"/>
                <a:ea typeface="+mj-ea"/>
              </a:rPr>
              <a:t>– </a:t>
            </a:r>
            <a:r>
              <a:rPr lang="zh-CN" altLang="en-US" sz="3600" b="1" dirty="0">
                <a:solidFill>
                  <a:schemeClr val="tx1"/>
                </a:solidFill>
                <a:latin typeface="+mj-ea"/>
                <a:ea typeface="+mj-ea"/>
              </a:rPr>
              <a:t>自助选课</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90" y="1304764"/>
            <a:ext cx="4309450" cy="5154584"/>
          </a:xfrm>
          <a:prstGeom prst="rect">
            <a:avLst/>
          </a:prstGeom>
          <a:noFill/>
        </p:spPr>
        <p:txBody>
          <a:bodyPr wrap="square" rtlCol="0">
            <a:noAutofit/>
          </a:bodyPr>
          <a:lstStyle/>
          <a:p>
            <a:pPr>
              <a:lnSpc>
                <a:spcPts val="2500"/>
              </a:lnSpc>
              <a:spcBef>
                <a:spcPts val="1800"/>
              </a:spcBef>
            </a:pPr>
            <a:r>
              <a:rPr lang="zh-CN" altLang="en-US" b="1" dirty="0">
                <a:latin typeface="微软雅黑" panose="020B0503020204020204" pitchFamily="34" charset="-122"/>
                <a:ea typeface="微软雅黑" panose="020B0503020204020204" pitchFamily="34" charset="-122"/>
              </a:rPr>
              <a:t>情况</a:t>
            </a:r>
            <a:r>
              <a:rPr lang="en-US" altLang="zh-CN" b="1" dirty="0">
                <a:latin typeface="微软雅黑" panose="020B0503020204020204" pitchFamily="34" charset="-122"/>
                <a:ea typeface="微软雅黑" panose="020B0503020204020204" pitchFamily="34" charset="-122"/>
              </a:rPr>
              <a:t>3</a:t>
            </a:r>
            <a:r>
              <a:rPr lang="zh-CN" altLang="en-US" b="1" dirty="0">
                <a:latin typeface="微软雅黑" panose="020B0503020204020204" pitchFamily="34" charset="-122"/>
                <a:ea typeface="微软雅黑" panose="020B0503020204020204" pitchFamily="34" charset="-122"/>
              </a:rPr>
              <a:t>：</a:t>
            </a:r>
            <a:endParaRPr lang="en-US" altLang="zh-CN" b="1" dirty="0">
              <a:latin typeface="微软雅黑" panose="020B0503020204020204" pitchFamily="34" charset="-122"/>
              <a:ea typeface="微软雅黑" panose="020B0503020204020204" pitchFamily="34" charset="-122"/>
            </a:endParaRPr>
          </a:p>
          <a:p>
            <a:pPr>
              <a:lnSpc>
                <a:spcPts val="2500"/>
              </a:lnSpc>
              <a:spcBef>
                <a:spcPts val="1800"/>
              </a:spcBef>
            </a:pPr>
            <a:r>
              <a:rPr lang="zh-CN" altLang="en-US" dirty="0">
                <a:latin typeface="微软雅黑" panose="020B0503020204020204" pitchFamily="34" charset="-122"/>
                <a:ea typeface="微软雅黑" panose="020B0503020204020204" pitchFamily="34" charset="-122"/>
              </a:rPr>
              <a:t>如果一门课程有多个教学班，您建立的这门乐学课程队对应多个教学班且需要按照教学班分小组时，需要在小组中设置每个组的选课密码，并且 右侧页面中设置的</a:t>
            </a:r>
            <a:r>
              <a:rPr lang="zh-CN" altLang="en-US" b="1" dirty="0">
                <a:solidFill>
                  <a:srgbClr val="FF0000"/>
                </a:solidFill>
                <a:latin typeface="微软雅黑" panose="020B0503020204020204" pitchFamily="34" charset="-122"/>
                <a:ea typeface="微软雅黑" panose="020B0503020204020204" pitchFamily="34" charset="-122"/>
              </a:rPr>
              <a:t>选课密码必须不为空而且不要跟任意一个小组的选课密码冲突</a:t>
            </a:r>
            <a:r>
              <a:rPr lang="zh-CN" altLang="en-US" dirty="0">
                <a:latin typeface="微软雅黑" panose="020B0503020204020204" pitchFamily="34" charset="-122"/>
                <a:ea typeface="微软雅黑" panose="020B0503020204020204" pitchFamily="34" charset="-122"/>
              </a:rPr>
              <a:t>，这个课程的选课密码不需要告诉学生，学生输入小组选课密码即可进入课程的相应小组。</a:t>
            </a:r>
          </a:p>
        </p:txBody>
      </p:sp>
      <p:pic>
        <p:nvPicPr>
          <p:cNvPr id="7" name="图片 6">
            <a:extLst>
              <a:ext uri="{FF2B5EF4-FFF2-40B4-BE49-F238E27FC236}">
                <a16:creationId xmlns:a16="http://schemas.microsoft.com/office/drawing/2014/main" id="{B7506803-F876-4B51-9BDC-B67D62E59F57}"/>
              </a:ext>
            </a:extLst>
          </p:cNvPr>
          <p:cNvPicPr/>
          <p:nvPr/>
        </p:nvPicPr>
        <p:blipFill>
          <a:blip r:embed="rId3"/>
          <a:srcRect l="3714" r="6618"/>
          <a:stretch>
            <a:fillRect/>
          </a:stretch>
        </p:blipFill>
        <p:spPr>
          <a:xfrm>
            <a:off x="4780663" y="1643458"/>
            <a:ext cx="7023162" cy="4477196"/>
          </a:xfrm>
          <a:prstGeom prst="rect">
            <a:avLst/>
          </a:prstGeom>
          <a:ln>
            <a:solidFill>
              <a:schemeClr val="accent1"/>
            </a:solidFill>
          </a:ln>
        </p:spPr>
      </p:pic>
    </p:spTree>
    <p:extLst>
      <p:ext uri="{BB962C8B-B14F-4D97-AF65-F5344CB8AC3E}">
        <p14:creationId xmlns:p14="http://schemas.microsoft.com/office/powerpoint/2010/main" val="29319018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选课</a:t>
            </a:r>
            <a:r>
              <a:rPr lang="zh-CN" altLang="en-US" sz="3600" b="1" dirty="0">
                <a:solidFill>
                  <a:schemeClr val="tx1"/>
                </a:solidFill>
                <a:latin typeface="+mj-ea"/>
                <a:ea typeface="+mj-ea"/>
              </a:rPr>
              <a:t>方式 </a:t>
            </a:r>
            <a:r>
              <a:rPr lang="en-US" altLang="zh-CN" sz="3600" b="1" dirty="0">
                <a:solidFill>
                  <a:schemeClr val="tx1"/>
                </a:solidFill>
                <a:latin typeface="+mj-ea"/>
                <a:ea typeface="+mj-ea"/>
              </a:rPr>
              <a:t>– </a:t>
            </a:r>
            <a:r>
              <a:rPr lang="zh-CN" altLang="en-US" sz="3600" b="1" dirty="0">
                <a:solidFill>
                  <a:schemeClr val="tx1"/>
                </a:solidFill>
                <a:latin typeface="+mj-ea"/>
                <a:ea typeface="+mj-ea"/>
              </a:rPr>
              <a:t>外部数据库导入</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90" y="1304764"/>
            <a:ext cx="4741498" cy="5154584"/>
          </a:xfrm>
          <a:prstGeom prst="rect">
            <a:avLst/>
          </a:prstGeom>
          <a:noFill/>
        </p:spPr>
        <p:txBody>
          <a:bodyPr wrap="square" rtlCol="0">
            <a:noAutofit/>
          </a:bodyPr>
          <a:lstStyle/>
          <a:p>
            <a:r>
              <a:rPr lang="zh-CN" altLang="en-US" dirty="0">
                <a:latin typeface="微软雅黑" panose="020B0503020204020204" pitchFamily="34" charset="-122"/>
                <a:ea typeface="微软雅黑" panose="020B0503020204020204" pitchFamily="34" charset="-122"/>
              </a:rPr>
              <a:t>教师在课程中左侧菜单，</a:t>
            </a:r>
            <a:endParaRPr lang="en-US" altLang="zh-CN" dirty="0">
              <a:latin typeface="微软雅黑" panose="020B0503020204020204" pitchFamily="34" charset="-122"/>
              <a:ea typeface="微软雅黑" panose="020B0503020204020204" pitchFamily="34" charset="-122"/>
            </a:endParaRPr>
          </a:p>
          <a:p>
            <a:r>
              <a:rPr lang="zh-CN" altLang="en-US" dirty="0">
                <a:latin typeface="微软雅黑" panose="020B0503020204020204" pitchFamily="34" charset="-122"/>
                <a:ea typeface="微软雅黑" panose="020B0503020204020204" pitchFamily="34" charset="-122"/>
              </a:rPr>
              <a:t>找到 用户 </a:t>
            </a:r>
            <a:r>
              <a:rPr lang="en-US" altLang="zh-CN" dirty="0">
                <a:latin typeface="微软雅黑" panose="020B0503020204020204" pitchFamily="34" charset="-122"/>
                <a:ea typeface="微软雅黑" panose="020B0503020204020204" pitchFamily="34" charset="-122"/>
              </a:rPr>
              <a:t>-&gt;</a:t>
            </a:r>
            <a:r>
              <a:rPr lang="zh-CN" altLang="en-US" dirty="0">
                <a:latin typeface="微软雅黑" panose="020B0503020204020204" pitchFamily="34" charset="-122"/>
                <a:ea typeface="微软雅黑" panose="020B0503020204020204" pitchFamily="34" charset="-122"/>
              </a:rPr>
              <a:t>选课方法</a:t>
            </a:r>
            <a:br>
              <a:rPr lang="en-US" altLang="zh-CN" dirty="0">
                <a:latin typeface="微软雅黑" panose="020B0503020204020204" pitchFamily="34" charset="-122"/>
                <a:ea typeface="微软雅黑" panose="020B0503020204020204" pitchFamily="34" charset="-122"/>
              </a:rPr>
            </a:br>
            <a:r>
              <a:rPr lang="zh-CN" altLang="en-US" dirty="0">
                <a:latin typeface="微软雅黑" panose="020B0503020204020204" pitchFamily="34" charset="-122"/>
                <a:ea typeface="微软雅黑" panose="020B0503020204020204" pitchFamily="34" charset="-122"/>
              </a:rPr>
              <a:t>选择</a:t>
            </a:r>
            <a:r>
              <a:rPr lang="zh-CN" altLang="en-US" dirty="0">
                <a:solidFill>
                  <a:srgbClr val="FF0000"/>
                </a:solidFill>
                <a:latin typeface="微软雅黑" panose="020B0503020204020204" pitchFamily="34" charset="-122"/>
                <a:ea typeface="微软雅黑" panose="020B0503020204020204" pitchFamily="34" charset="-122"/>
              </a:rPr>
              <a:t>外部数据库</a:t>
            </a:r>
            <a:br>
              <a:rPr lang="en-US" altLang="zh-CN" dirty="0">
                <a:solidFill>
                  <a:srgbClr val="FF0000"/>
                </a:solidFill>
                <a:latin typeface="微软雅黑" panose="020B0503020204020204" pitchFamily="34" charset="-122"/>
                <a:ea typeface="微软雅黑" panose="020B0503020204020204" pitchFamily="34" charset="-122"/>
              </a:rPr>
            </a:br>
            <a:endParaRPr lang="en-US" altLang="zh-CN" dirty="0">
              <a:solidFill>
                <a:srgbClr val="FF0000"/>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完成在选课方法中，添加一条外部数据库选项后。分两种情况：</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1. </a:t>
            </a:r>
            <a:r>
              <a:rPr lang="zh-CN" altLang="en-US" b="1" dirty="0">
                <a:solidFill>
                  <a:schemeClr val="tx1"/>
                </a:solidFill>
                <a:latin typeface="微软雅黑" panose="020B0503020204020204" pitchFamily="34" charset="-122"/>
                <a:ea typeface="微软雅黑" panose="020B0503020204020204" pitchFamily="34" charset="-122"/>
              </a:rPr>
              <a:t>只对应</a:t>
            </a:r>
            <a:r>
              <a:rPr lang="en-US" altLang="zh-CN" b="1" dirty="0">
                <a:solidFill>
                  <a:schemeClr val="tx1"/>
                </a:solidFill>
                <a:latin typeface="微软雅黑" panose="020B0503020204020204" pitchFamily="34" charset="-122"/>
                <a:ea typeface="微软雅黑" panose="020B0503020204020204" pitchFamily="34" charset="-122"/>
              </a:rPr>
              <a:t>1</a:t>
            </a:r>
            <a:r>
              <a:rPr lang="zh-CN" altLang="en-US" b="1" dirty="0">
                <a:solidFill>
                  <a:schemeClr val="tx1"/>
                </a:solidFill>
                <a:latin typeface="微软雅黑" panose="020B0503020204020204" pitchFamily="34" charset="-122"/>
                <a:ea typeface="微软雅黑" panose="020B0503020204020204" pitchFamily="34" charset="-122"/>
              </a:rPr>
              <a:t>个教学班时</a:t>
            </a:r>
            <a:r>
              <a:rPr lang="zh-CN" altLang="en-US" dirty="0">
                <a:solidFill>
                  <a:schemeClr val="tx1"/>
                </a:solidFill>
                <a:latin typeface="微软雅黑" panose="020B0503020204020204" pitchFamily="34" charset="-122"/>
                <a:ea typeface="微软雅黑" panose="020B0503020204020204" pitchFamily="34" charset="-122"/>
              </a:rPr>
              <a:t>：</a:t>
            </a:r>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rgbClr val="FF0000"/>
                </a:solidFill>
                <a:latin typeface="微软雅黑" panose="020B0503020204020204" pitchFamily="34" charset="-122"/>
                <a:ea typeface="微软雅黑" panose="020B0503020204020204" pitchFamily="34" charset="-122"/>
              </a:rPr>
              <a:t>务必</a:t>
            </a:r>
            <a:r>
              <a:rPr lang="zh-CN" altLang="en-US" dirty="0">
                <a:solidFill>
                  <a:schemeClr val="tx1"/>
                </a:solidFill>
                <a:latin typeface="微软雅黑" panose="020B0503020204020204" pitchFamily="34" charset="-122"/>
                <a:ea typeface="微软雅黑" panose="020B0503020204020204" pitchFamily="34" charset="-122"/>
              </a:rPr>
              <a:t>到课程管理 </a:t>
            </a:r>
            <a:r>
              <a:rPr lang="en-US" altLang="zh-CN" dirty="0">
                <a:solidFill>
                  <a:schemeClr val="tx1"/>
                </a:solidFill>
                <a:latin typeface="微软雅黑" panose="020B0503020204020204" pitchFamily="34" charset="-122"/>
                <a:ea typeface="微软雅黑" panose="020B0503020204020204" pitchFamily="34" charset="-122"/>
              </a:rPr>
              <a:t>-&gt;</a:t>
            </a:r>
            <a:r>
              <a:rPr lang="zh-CN" altLang="en-US" dirty="0">
                <a:solidFill>
                  <a:schemeClr val="tx1"/>
                </a:solidFill>
                <a:latin typeface="微软雅黑" panose="020B0503020204020204" pitchFamily="34" charset="-122"/>
                <a:ea typeface="微软雅黑" panose="020B0503020204020204" pitchFamily="34" charset="-122"/>
              </a:rPr>
              <a:t> 更改设置，录入完整准确的“课程编号”，此处课程编号对研究生课程而言，是</a:t>
            </a:r>
            <a:r>
              <a:rPr lang="zh-CN" altLang="en-US" b="1" dirty="0">
                <a:solidFill>
                  <a:srgbClr val="FF0000"/>
                </a:solidFill>
                <a:latin typeface="微软雅黑" panose="020B0503020204020204" pitchFamily="34" charset="-122"/>
                <a:ea typeface="微软雅黑" panose="020B0503020204020204" pitchFamily="34" charset="-122"/>
              </a:rPr>
              <a:t>教学班编号</a:t>
            </a:r>
            <a:r>
              <a:rPr lang="zh-CN" altLang="en-US" b="1" dirty="0">
                <a:solidFill>
                  <a:schemeClr val="tx1"/>
                </a:solidFill>
                <a:latin typeface="微软雅黑" panose="020B0503020204020204" pitchFamily="34" charset="-122"/>
                <a:ea typeface="微软雅黑" panose="020B0503020204020204" pitchFamily="34" charset="-122"/>
              </a:rPr>
              <a:t>。（会单独发一个</a:t>
            </a:r>
            <a:r>
              <a:rPr lang="en-US" altLang="zh-CN" b="1" dirty="0">
                <a:solidFill>
                  <a:schemeClr val="tx1"/>
                </a:solidFill>
                <a:latin typeface="微软雅黑" panose="020B0503020204020204" pitchFamily="34" charset="-122"/>
                <a:ea typeface="微软雅黑" panose="020B0503020204020204" pitchFamily="34" charset="-122"/>
              </a:rPr>
              <a:t>Excel</a:t>
            </a:r>
            <a:r>
              <a:rPr lang="zh-CN" altLang="en-US" b="1" dirty="0">
                <a:solidFill>
                  <a:schemeClr val="tx1"/>
                </a:solidFill>
                <a:latin typeface="微软雅黑" panose="020B0503020204020204" pitchFamily="34" charset="-122"/>
                <a:ea typeface="微软雅黑" panose="020B0503020204020204" pitchFamily="34" charset="-122"/>
              </a:rPr>
              <a:t>文件）</a:t>
            </a:r>
            <a:r>
              <a:rPr lang="zh-CN" altLang="en-US" dirty="0">
                <a:solidFill>
                  <a:schemeClr val="tx1"/>
                </a:solidFill>
                <a:latin typeface="微软雅黑" panose="020B0503020204020204" pitchFamily="34" charset="-122"/>
                <a:ea typeface="微软雅黑" panose="020B0503020204020204" pitchFamily="34" charset="-122"/>
              </a:rPr>
              <a:t>形式如 </a:t>
            </a:r>
            <a:r>
              <a:rPr lang="en-US" altLang="zh-CN" sz="1800" b="1" dirty="0">
                <a:solidFill>
                  <a:schemeClr val="tx1"/>
                </a:solidFill>
                <a:latin typeface="微软雅黑" panose="020B0503020204020204" pitchFamily="34" charset="-122"/>
                <a:ea typeface="微软雅黑" panose="020B0503020204020204" pitchFamily="34" charset="-122"/>
              </a:rPr>
              <a:t>2019-1-0100002</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或</a:t>
            </a:r>
            <a:r>
              <a:rPr lang="en-US" altLang="zh-CN" sz="1800" b="1" dirty="0">
                <a:solidFill>
                  <a:schemeClr val="tx1"/>
                </a:solidFill>
                <a:latin typeface="微软雅黑" panose="020B0503020204020204" pitchFamily="34" charset="-122"/>
                <a:ea typeface="微软雅黑" panose="020B0503020204020204" pitchFamily="34" charset="-122"/>
              </a:rPr>
              <a:t>2c9180826edff792016f0c7924af4a4d</a:t>
            </a:r>
            <a:r>
              <a:rPr lang="zh-CN" altLang="en-US" sz="1600" dirty="0">
                <a:solidFill>
                  <a:schemeClr val="tx1"/>
                </a:solidFill>
                <a:latin typeface="微软雅黑" panose="020B0503020204020204" pitchFamily="34" charset="-122"/>
                <a:ea typeface="微软雅黑" panose="020B0503020204020204" pitchFamily="34" charset="-122"/>
              </a:rPr>
              <a:t>。</a:t>
            </a:r>
            <a:endParaRPr lang="en-US" altLang="zh-CN" sz="1600" dirty="0">
              <a:solidFill>
                <a:schemeClr val="tx1"/>
              </a:solidFill>
              <a:latin typeface="微软雅黑" panose="020B0503020204020204" pitchFamily="34" charset="-122"/>
              <a:ea typeface="微软雅黑" panose="020B0503020204020204" pitchFamily="34" charset="-122"/>
            </a:endParaRPr>
          </a:p>
          <a:p>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0805AFC1-23B2-4C49-B4E0-A4736D3560EC}"/>
              </a:ext>
            </a:extLst>
          </p:cNvPr>
          <p:cNvPicPr/>
          <p:nvPr/>
        </p:nvPicPr>
        <p:blipFill>
          <a:blip r:embed="rId3"/>
          <a:srcRect r="1607" b="5564"/>
          <a:stretch>
            <a:fillRect/>
          </a:stretch>
        </p:blipFill>
        <p:spPr>
          <a:xfrm>
            <a:off x="5519936" y="1161185"/>
            <a:ext cx="6249506" cy="3239487"/>
          </a:xfrm>
          <a:prstGeom prst="rect">
            <a:avLst/>
          </a:prstGeom>
          <a:ln w="9525" cap="flat" cmpd="sng" algn="ctr">
            <a:solidFill>
              <a:srgbClr val="5B9BD5"/>
            </a:solidFill>
            <a:prstDash val="solid"/>
            <a:round/>
            <a:headEnd type="none" w="med" len="med"/>
            <a:tailEnd type="none" w="med" len="med"/>
          </a:ln>
        </p:spPr>
      </p:pic>
      <p:pic>
        <p:nvPicPr>
          <p:cNvPr id="8" name="图片 7">
            <a:extLst>
              <a:ext uri="{FF2B5EF4-FFF2-40B4-BE49-F238E27FC236}">
                <a16:creationId xmlns:a16="http://schemas.microsoft.com/office/drawing/2014/main" id="{E3DFA9AA-E31E-4AE1-8467-BDA01C0D287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102943" y="4293096"/>
            <a:ext cx="4558665" cy="2429510"/>
          </a:xfrm>
          <a:prstGeom prst="rect">
            <a:avLst/>
          </a:prstGeom>
          <a:noFill/>
          <a:ln>
            <a:noFill/>
          </a:ln>
        </p:spPr>
      </p:pic>
    </p:spTree>
    <p:extLst>
      <p:ext uri="{BB962C8B-B14F-4D97-AF65-F5344CB8AC3E}">
        <p14:creationId xmlns:p14="http://schemas.microsoft.com/office/powerpoint/2010/main" val="5863288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选课</a:t>
            </a:r>
            <a:r>
              <a:rPr lang="zh-CN" altLang="en-US" sz="3600" b="1" dirty="0">
                <a:solidFill>
                  <a:schemeClr val="tx1"/>
                </a:solidFill>
                <a:latin typeface="+mj-ea"/>
                <a:ea typeface="+mj-ea"/>
              </a:rPr>
              <a:t>方式 </a:t>
            </a:r>
            <a:r>
              <a:rPr lang="en-US" altLang="zh-CN" sz="3600" b="1" dirty="0">
                <a:solidFill>
                  <a:schemeClr val="tx1"/>
                </a:solidFill>
                <a:latin typeface="+mj-ea"/>
                <a:ea typeface="+mj-ea"/>
              </a:rPr>
              <a:t>– </a:t>
            </a:r>
            <a:r>
              <a:rPr lang="zh-CN" altLang="en-US" sz="3600" b="1" dirty="0">
                <a:solidFill>
                  <a:schemeClr val="tx1"/>
                </a:solidFill>
                <a:latin typeface="+mj-ea"/>
                <a:ea typeface="+mj-ea"/>
              </a:rPr>
              <a:t>外部数据库导入</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90" y="1304764"/>
            <a:ext cx="4741498" cy="5154584"/>
          </a:xfrm>
          <a:prstGeom prst="rect">
            <a:avLst/>
          </a:prstGeom>
          <a:noFill/>
        </p:spPr>
        <p:txBody>
          <a:bodyPr wrap="square" rtlCol="0">
            <a:noAutofit/>
          </a:bodyPr>
          <a:lstStyle/>
          <a:p>
            <a:r>
              <a:rPr lang="en-US" altLang="zh-CN" b="1" dirty="0">
                <a:solidFill>
                  <a:schemeClr val="tx1"/>
                </a:solidFill>
                <a:latin typeface="微软雅黑" panose="020B0503020204020204" pitchFamily="34" charset="-122"/>
                <a:ea typeface="微软雅黑" panose="020B0503020204020204" pitchFamily="34" charset="-122"/>
              </a:rPr>
              <a:t>2. </a:t>
            </a:r>
            <a:r>
              <a:rPr lang="zh-CN" altLang="en-US" b="1" dirty="0">
                <a:solidFill>
                  <a:schemeClr val="tx1"/>
                </a:solidFill>
                <a:latin typeface="微软雅黑" panose="020B0503020204020204" pitchFamily="34" charset="-122"/>
                <a:ea typeface="微软雅黑" panose="020B0503020204020204" pitchFamily="34" charset="-122"/>
              </a:rPr>
              <a:t>对应多个教学班时</a:t>
            </a:r>
            <a:r>
              <a:rPr lang="zh-CN" altLang="en-US" dirty="0">
                <a:solidFill>
                  <a:schemeClr val="tx1"/>
                </a:solidFill>
                <a:latin typeface="微软雅黑" panose="020B0503020204020204" pitchFamily="34" charset="-122"/>
                <a:ea typeface="微软雅黑" panose="020B0503020204020204" pitchFamily="34" charset="-122"/>
              </a:rPr>
              <a:t>：</a:t>
            </a:r>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rgbClr val="FF0000"/>
                </a:solidFill>
                <a:latin typeface="微软雅黑" panose="020B0503020204020204" pitchFamily="34" charset="-122"/>
                <a:ea typeface="微软雅黑" panose="020B0503020204020204" pitchFamily="34" charset="-122"/>
              </a:rPr>
              <a:t>务必</a:t>
            </a:r>
            <a:r>
              <a:rPr lang="zh-CN" altLang="en-US" dirty="0">
                <a:solidFill>
                  <a:schemeClr val="tx1"/>
                </a:solidFill>
                <a:latin typeface="微软雅黑" panose="020B0503020204020204" pitchFamily="34" charset="-122"/>
                <a:ea typeface="微软雅黑" panose="020B0503020204020204" pitchFamily="34" charset="-122"/>
              </a:rPr>
              <a:t>到每个小组，把</a:t>
            </a:r>
            <a:r>
              <a:rPr lang="zh-CN" altLang="en-US" b="1" dirty="0">
                <a:solidFill>
                  <a:srgbClr val="FF0000"/>
                </a:solidFill>
                <a:latin typeface="微软雅黑" panose="020B0503020204020204" pitchFamily="34" charset="-122"/>
                <a:ea typeface="微软雅黑" panose="020B0503020204020204" pitchFamily="34" charset="-122"/>
              </a:rPr>
              <a:t>研究生课程的教学班编号</a:t>
            </a:r>
            <a:r>
              <a:rPr lang="zh-CN" altLang="en-US" dirty="0">
                <a:solidFill>
                  <a:schemeClr val="tx1"/>
                </a:solidFill>
                <a:latin typeface="微软雅黑" panose="020B0503020204020204" pitchFamily="34" charset="-122"/>
                <a:ea typeface="微软雅黑" panose="020B0503020204020204" pitchFamily="34" charset="-122"/>
              </a:rPr>
              <a:t>填入 </a:t>
            </a:r>
            <a:r>
              <a:rPr lang="zh-CN" altLang="en-US" b="1" dirty="0">
                <a:solidFill>
                  <a:schemeClr val="tx1"/>
                </a:solidFill>
                <a:latin typeface="微软雅黑" panose="020B0503020204020204" pitchFamily="34" charset="-122"/>
                <a:ea typeface="微软雅黑" panose="020B0503020204020204" pitchFamily="34" charset="-122"/>
              </a:rPr>
              <a:t>小组</a:t>
            </a:r>
            <a:r>
              <a:rPr lang="en-US" altLang="zh-CN" b="1" dirty="0">
                <a:solidFill>
                  <a:schemeClr val="tx1"/>
                </a:solidFill>
                <a:latin typeface="微软雅黑" panose="020B0503020204020204" pitchFamily="34" charset="-122"/>
                <a:ea typeface="微软雅黑" panose="020B0503020204020204" pitchFamily="34" charset="-122"/>
              </a:rPr>
              <a:t>ID</a:t>
            </a:r>
            <a:r>
              <a:rPr lang="zh-CN" altLang="en-US" b="1" dirty="0">
                <a:solidFill>
                  <a:schemeClr val="tx1"/>
                </a:solidFill>
                <a:latin typeface="微软雅黑" panose="020B0503020204020204" pitchFamily="34" charset="-122"/>
                <a:ea typeface="微软雅黑" panose="020B0503020204020204" pitchFamily="34" charset="-122"/>
              </a:rPr>
              <a:t>编号</a:t>
            </a:r>
            <a:r>
              <a:rPr lang="zh-CN" altLang="en-US" dirty="0">
                <a:solidFill>
                  <a:schemeClr val="tx1"/>
                </a:solidFill>
                <a:latin typeface="微软雅黑" panose="020B0503020204020204" pitchFamily="34" charset="-122"/>
                <a:ea typeface="微软雅黑" panose="020B0503020204020204" pitchFamily="34" charset="-122"/>
              </a:rPr>
              <a:t>。形式如 </a:t>
            </a:r>
            <a:r>
              <a:rPr lang="en-US" altLang="zh-CN" sz="1800" b="1" dirty="0">
                <a:solidFill>
                  <a:schemeClr val="tx1"/>
                </a:solidFill>
                <a:latin typeface="微软雅黑" panose="020B0503020204020204" pitchFamily="34" charset="-122"/>
                <a:ea typeface="微软雅黑" panose="020B0503020204020204" pitchFamily="34" charset="-122"/>
              </a:rPr>
              <a:t>2019-1-0100002</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或</a:t>
            </a:r>
            <a:r>
              <a:rPr lang="en-US" altLang="zh-CN" sz="1800" b="1" dirty="0">
                <a:solidFill>
                  <a:schemeClr val="tx1"/>
                </a:solidFill>
                <a:latin typeface="微软雅黑" panose="020B0503020204020204" pitchFamily="34" charset="-122"/>
                <a:ea typeface="微软雅黑" panose="020B0503020204020204" pitchFamily="34" charset="-122"/>
              </a:rPr>
              <a:t>2c9180826edff792016f0c7924af4a4d</a:t>
            </a:r>
            <a:r>
              <a:rPr lang="zh-CN" altLang="en-US" sz="1600" dirty="0">
                <a:solidFill>
                  <a:schemeClr val="tx1"/>
                </a:solidFill>
                <a:latin typeface="微软雅黑" panose="020B0503020204020204" pitchFamily="34" charset="-122"/>
                <a:ea typeface="微软雅黑" panose="020B0503020204020204" pitchFamily="34" charset="-122"/>
              </a:rPr>
              <a:t>。</a:t>
            </a:r>
            <a:endParaRPr lang="en-US" altLang="zh-CN" sz="1600" dirty="0">
              <a:solidFill>
                <a:schemeClr val="tx1"/>
              </a:solidFill>
              <a:latin typeface="微软雅黑" panose="020B0503020204020204" pitchFamily="34" charset="-122"/>
              <a:ea typeface="微软雅黑" panose="020B0503020204020204" pitchFamily="34" charset="-122"/>
            </a:endParaRPr>
          </a:p>
          <a:p>
            <a:endParaRPr lang="zh-CN" altLang="en-US" b="1"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0805AFC1-23B2-4C49-B4E0-A4736D3560EC}"/>
              </a:ext>
            </a:extLst>
          </p:cNvPr>
          <p:cNvPicPr/>
          <p:nvPr/>
        </p:nvPicPr>
        <p:blipFill>
          <a:blip r:embed="rId3"/>
          <a:srcRect r="1607" b="5564"/>
          <a:stretch>
            <a:fillRect/>
          </a:stretch>
        </p:blipFill>
        <p:spPr>
          <a:xfrm>
            <a:off x="5519936" y="1161185"/>
            <a:ext cx="6249506" cy="3239487"/>
          </a:xfrm>
          <a:prstGeom prst="rect">
            <a:avLst/>
          </a:prstGeom>
          <a:ln w="9525" cap="flat" cmpd="sng" algn="ctr">
            <a:solidFill>
              <a:srgbClr val="5B9BD5"/>
            </a:solidFill>
            <a:prstDash val="solid"/>
            <a:round/>
            <a:headEnd type="none" w="med" len="med"/>
            <a:tailEnd type="none" w="med" len="med"/>
          </a:ln>
        </p:spPr>
      </p:pic>
      <p:pic>
        <p:nvPicPr>
          <p:cNvPr id="7" name="图片 6">
            <a:extLst>
              <a:ext uri="{FF2B5EF4-FFF2-40B4-BE49-F238E27FC236}">
                <a16:creationId xmlns:a16="http://schemas.microsoft.com/office/drawing/2014/main" id="{EA623CC1-A220-4C38-AA4B-E2B6789CB9C8}"/>
              </a:ext>
            </a:extLst>
          </p:cNvPr>
          <p:cNvPicPr/>
          <p:nvPr/>
        </p:nvPicPr>
        <p:blipFill>
          <a:blip r:embed="rId4"/>
          <a:srcRect b="18106"/>
          <a:stretch>
            <a:fillRect/>
          </a:stretch>
        </p:blipFill>
        <p:spPr>
          <a:xfrm>
            <a:off x="5303912" y="4509120"/>
            <a:ext cx="5208905" cy="2023110"/>
          </a:xfrm>
          <a:prstGeom prst="rect">
            <a:avLst/>
          </a:prstGeom>
          <a:ln w="9525" cap="flat" cmpd="sng" algn="ctr">
            <a:solidFill>
              <a:srgbClr val="5B9BD5"/>
            </a:solidFill>
            <a:prstDash val="solid"/>
            <a:round/>
            <a:headEnd type="none" w="med" len="med"/>
            <a:tailEnd type="none" w="med" len="med"/>
          </a:ln>
        </p:spPr>
      </p:pic>
    </p:spTree>
    <p:extLst>
      <p:ext uri="{BB962C8B-B14F-4D97-AF65-F5344CB8AC3E}">
        <p14:creationId xmlns:p14="http://schemas.microsoft.com/office/powerpoint/2010/main" val="3770558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选课</a:t>
            </a:r>
            <a:r>
              <a:rPr lang="zh-CN" altLang="en-US" sz="3600" b="1" dirty="0">
                <a:solidFill>
                  <a:schemeClr val="tx1"/>
                </a:solidFill>
                <a:latin typeface="+mj-ea"/>
                <a:ea typeface="+mj-ea"/>
              </a:rPr>
              <a:t>方式 </a:t>
            </a:r>
            <a:r>
              <a:rPr lang="en-US" altLang="zh-CN" sz="3600" b="1" dirty="0">
                <a:solidFill>
                  <a:schemeClr val="tx1"/>
                </a:solidFill>
                <a:latin typeface="+mj-ea"/>
                <a:ea typeface="+mj-ea"/>
              </a:rPr>
              <a:t>– </a:t>
            </a:r>
            <a:r>
              <a:rPr lang="zh-CN" altLang="en-US" sz="3600" b="1" dirty="0">
                <a:solidFill>
                  <a:schemeClr val="tx1"/>
                </a:solidFill>
                <a:latin typeface="+mj-ea"/>
                <a:ea typeface="+mj-ea"/>
              </a:rPr>
              <a:t>外部数据库导入</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89" y="1304764"/>
            <a:ext cx="5737367" cy="5154584"/>
          </a:xfrm>
          <a:prstGeom prst="rect">
            <a:avLst/>
          </a:prstGeom>
          <a:noFill/>
        </p:spPr>
        <p:txBody>
          <a:bodyPr wrap="square" rtlCol="0">
            <a:noAutofit/>
          </a:bodyPr>
          <a:lstStyle/>
          <a:p>
            <a:r>
              <a:rPr lang="zh-CN" altLang="en-US" dirty="0">
                <a:solidFill>
                  <a:schemeClr val="tx1"/>
                </a:solidFill>
                <a:latin typeface="微软雅黑" panose="020B0503020204020204" pitchFamily="34" charset="-122"/>
                <a:ea typeface="微软雅黑" panose="020B0503020204020204" pitchFamily="34" charset="-122"/>
              </a:rPr>
              <a:t>添加完之后并不是立即学生就会同步进入课程，而是需要等</a:t>
            </a:r>
            <a:r>
              <a:rPr lang="zh-CN" altLang="en-US" b="1" dirty="0">
                <a:solidFill>
                  <a:schemeClr val="tx1"/>
                </a:solidFill>
                <a:latin typeface="微软雅黑" panose="020B0503020204020204" pitchFamily="34" charset="-122"/>
                <a:ea typeface="微软雅黑" panose="020B0503020204020204" pitchFamily="34" charset="-122"/>
              </a:rPr>
              <a:t>研究生完成第一次登录乐学</a:t>
            </a:r>
            <a:r>
              <a:rPr lang="zh-CN" altLang="en-US" dirty="0">
                <a:solidFill>
                  <a:schemeClr val="tx1"/>
                </a:solidFill>
                <a:latin typeface="微软雅黑" panose="020B0503020204020204" pitchFamily="34" charset="-122"/>
                <a:ea typeface="微软雅黑" panose="020B0503020204020204" pitchFamily="34" charset="-122"/>
              </a:rPr>
              <a:t>后，这个学生才出现在已选课用户中。</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可以在</a:t>
            </a:r>
            <a:r>
              <a:rPr lang="zh-CN" altLang="en-US" b="1" dirty="0">
                <a:solidFill>
                  <a:schemeClr val="tx1"/>
                </a:solidFill>
                <a:latin typeface="微软雅黑" panose="020B0503020204020204" pitchFamily="34" charset="-122"/>
                <a:ea typeface="微软雅黑" panose="020B0503020204020204" pitchFamily="34" charset="-122"/>
              </a:rPr>
              <a:t>用户</a:t>
            </a:r>
            <a:r>
              <a:rPr lang="en-US" altLang="zh-CN" b="1" dirty="0">
                <a:solidFill>
                  <a:schemeClr val="tx1"/>
                </a:solidFill>
                <a:latin typeface="微软雅黑" panose="020B0503020204020204" pitchFamily="34" charset="-122"/>
                <a:ea typeface="微软雅黑" panose="020B0503020204020204" pitchFamily="34" charset="-122"/>
              </a:rPr>
              <a:t>-&gt;</a:t>
            </a:r>
            <a:r>
              <a:rPr lang="zh-CN" altLang="en-US" b="1" dirty="0">
                <a:solidFill>
                  <a:schemeClr val="tx1"/>
                </a:solidFill>
                <a:latin typeface="微软雅黑" panose="020B0503020204020204" pitchFamily="34" charset="-122"/>
                <a:ea typeface="微软雅黑" panose="020B0503020204020204" pitchFamily="34" charset="-122"/>
              </a:rPr>
              <a:t>已选课用户</a:t>
            </a:r>
            <a:r>
              <a:rPr lang="zh-CN" altLang="en-US" dirty="0">
                <a:solidFill>
                  <a:schemeClr val="tx1"/>
                </a:solidFill>
                <a:latin typeface="微软雅黑" panose="020B0503020204020204" pitchFamily="34" charset="-122"/>
                <a:ea typeface="微软雅黑" panose="020B0503020204020204" pitchFamily="34" charset="-122"/>
              </a:rPr>
              <a:t>中看到已经登陆过乐学系统的学生被添加进入了已选课用户。</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如果发现此处学生比应选课人数少，</a:t>
            </a:r>
            <a:r>
              <a:rPr lang="zh-CN" altLang="en-US" b="1" dirty="0">
                <a:solidFill>
                  <a:srgbClr val="FF0000"/>
                </a:solidFill>
                <a:latin typeface="微软雅黑" panose="020B0503020204020204" pitchFamily="34" charset="-122"/>
                <a:ea typeface="微软雅黑" panose="020B0503020204020204" pitchFamily="34" charset="-122"/>
              </a:rPr>
              <a:t>请别着急</a:t>
            </a:r>
            <a:r>
              <a:rPr lang="zh-CN" altLang="en-US" dirty="0">
                <a:solidFill>
                  <a:schemeClr val="tx1"/>
                </a:solidFill>
                <a:latin typeface="微软雅黑" panose="020B0503020204020204" pitchFamily="34" charset="-122"/>
                <a:ea typeface="微软雅黑" panose="020B0503020204020204" pitchFamily="34" charset="-122"/>
              </a:rPr>
              <a:t>，等研究生第一次登录乐学后，他才会出现在已选课用户中。建议等第一次课程开始时再核对已选课名单。</a:t>
            </a:r>
          </a:p>
        </p:txBody>
      </p:sp>
      <p:pic>
        <p:nvPicPr>
          <p:cNvPr id="2" name="图片 1">
            <a:extLst>
              <a:ext uri="{FF2B5EF4-FFF2-40B4-BE49-F238E27FC236}">
                <a16:creationId xmlns:a16="http://schemas.microsoft.com/office/drawing/2014/main" id="{3948662A-CBB9-48F1-9C13-2B360378E5EF}"/>
              </a:ext>
            </a:extLst>
          </p:cNvPr>
          <p:cNvPicPr>
            <a:picLocks noChangeAspect="1"/>
          </p:cNvPicPr>
          <p:nvPr/>
        </p:nvPicPr>
        <p:blipFill>
          <a:blip r:embed="rId3"/>
          <a:stretch>
            <a:fillRect/>
          </a:stretch>
        </p:blipFill>
        <p:spPr>
          <a:xfrm>
            <a:off x="6108244" y="1304764"/>
            <a:ext cx="4446348" cy="4570263"/>
          </a:xfrm>
          <a:prstGeom prst="rect">
            <a:avLst/>
          </a:prstGeom>
        </p:spPr>
      </p:pic>
    </p:spTree>
    <p:extLst>
      <p:ext uri="{BB962C8B-B14F-4D97-AF65-F5344CB8AC3E}">
        <p14:creationId xmlns:p14="http://schemas.microsoft.com/office/powerpoint/2010/main" val="41477182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a:off x="202375" y="254636"/>
            <a:ext cx="8089869" cy="646331"/>
          </a:xfrm>
          <a:prstGeom prst="rect">
            <a:avLst/>
          </a:prstGeom>
        </p:spPr>
        <p:txBody>
          <a:bodyPr wrap="square">
            <a:spAutoFit/>
          </a:bodyPr>
          <a:lstStyle/>
          <a:p>
            <a:pPr lvl="0"/>
            <a:r>
              <a:rPr kumimoji="0" lang="zh-CN" altLang="en-US" sz="3600" b="1" i="0" u="none" strike="noStrike" kern="1200" cap="none" spc="0" normalizeH="0" baseline="0" noProof="0" dirty="0">
                <a:ln>
                  <a:noFill/>
                </a:ln>
                <a:solidFill>
                  <a:schemeClr val="tx1"/>
                </a:solidFill>
                <a:effectLst/>
                <a:uLnTx/>
                <a:uFillTx/>
                <a:latin typeface="+mj-ea"/>
                <a:ea typeface="+mj-ea"/>
              </a:rPr>
              <a:t>选课</a:t>
            </a:r>
            <a:r>
              <a:rPr lang="zh-CN" altLang="en-US" sz="3600" b="1" dirty="0">
                <a:solidFill>
                  <a:schemeClr val="tx1"/>
                </a:solidFill>
                <a:latin typeface="+mj-ea"/>
                <a:ea typeface="+mj-ea"/>
              </a:rPr>
              <a:t>方式 </a:t>
            </a:r>
            <a:r>
              <a:rPr lang="en-US" altLang="zh-CN" sz="3600" b="1" dirty="0">
                <a:solidFill>
                  <a:schemeClr val="tx1"/>
                </a:solidFill>
                <a:latin typeface="+mj-ea"/>
                <a:ea typeface="+mj-ea"/>
              </a:rPr>
              <a:t>– </a:t>
            </a:r>
            <a:r>
              <a:rPr lang="zh-CN" altLang="en-US" sz="3600" b="1" dirty="0">
                <a:solidFill>
                  <a:schemeClr val="tx1"/>
                </a:solidFill>
                <a:latin typeface="+mj-ea"/>
                <a:ea typeface="+mj-ea"/>
              </a:rPr>
              <a:t>外部数据库导入</a:t>
            </a:r>
          </a:p>
        </p:txBody>
      </p:sp>
      <p:sp>
        <p:nvSpPr>
          <p:cNvPr id="6" name="文本框 5">
            <a:extLst>
              <a:ext uri="{FF2B5EF4-FFF2-40B4-BE49-F238E27FC236}">
                <a16:creationId xmlns:a16="http://schemas.microsoft.com/office/drawing/2014/main" id="{F6013356-69F5-4184-9EB9-AE46ED0F1C7C}"/>
              </a:ext>
            </a:extLst>
          </p:cNvPr>
          <p:cNvSpPr txBox="1"/>
          <p:nvPr/>
        </p:nvSpPr>
        <p:spPr>
          <a:xfrm>
            <a:off x="346389" y="1304764"/>
            <a:ext cx="5737367" cy="5154584"/>
          </a:xfrm>
          <a:prstGeom prst="rect">
            <a:avLst/>
          </a:prstGeom>
          <a:noFill/>
        </p:spPr>
        <p:txBody>
          <a:bodyPr wrap="square" rtlCol="0">
            <a:noAutofit/>
          </a:bodyPr>
          <a:lstStyle/>
          <a:p>
            <a:r>
              <a:rPr lang="zh-CN" altLang="en-US" dirty="0">
                <a:solidFill>
                  <a:schemeClr val="tx1"/>
                </a:solidFill>
                <a:latin typeface="微软雅黑" panose="020B0503020204020204" pitchFamily="34" charset="-122"/>
                <a:ea typeface="微软雅黑" panose="020B0503020204020204" pitchFamily="34" charset="-122"/>
              </a:rPr>
              <a:t>添加完之后并不是立即学生就会同步进入课程，而是需要等</a:t>
            </a:r>
            <a:r>
              <a:rPr lang="zh-CN" altLang="en-US" b="1" dirty="0">
                <a:solidFill>
                  <a:schemeClr val="tx1"/>
                </a:solidFill>
                <a:latin typeface="微软雅黑" panose="020B0503020204020204" pitchFamily="34" charset="-122"/>
                <a:ea typeface="微软雅黑" panose="020B0503020204020204" pitchFamily="34" charset="-122"/>
              </a:rPr>
              <a:t>研究生完成第一次登录乐学</a:t>
            </a:r>
            <a:r>
              <a:rPr lang="zh-CN" altLang="en-US" dirty="0">
                <a:solidFill>
                  <a:schemeClr val="tx1"/>
                </a:solidFill>
                <a:latin typeface="微软雅黑" panose="020B0503020204020204" pitchFamily="34" charset="-122"/>
                <a:ea typeface="微软雅黑" panose="020B0503020204020204" pitchFamily="34" charset="-122"/>
              </a:rPr>
              <a:t>后，这个学生才出现在已选课用户中。</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可以在</a:t>
            </a:r>
            <a:r>
              <a:rPr lang="zh-CN" altLang="en-US" b="1" dirty="0">
                <a:solidFill>
                  <a:schemeClr val="tx1"/>
                </a:solidFill>
                <a:latin typeface="微软雅黑" panose="020B0503020204020204" pitchFamily="34" charset="-122"/>
                <a:ea typeface="微软雅黑" panose="020B0503020204020204" pitchFamily="34" charset="-122"/>
              </a:rPr>
              <a:t>用户</a:t>
            </a:r>
            <a:r>
              <a:rPr lang="en-US" altLang="zh-CN" b="1" dirty="0">
                <a:solidFill>
                  <a:schemeClr val="tx1"/>
                </a:solidFill>
                <a:latin typeface="微软雅黑" panose="020B0503020204020204" pitchFamily="34" charset="-122"/>
                <a:ea typeface="微软雅黑" panose="020B0503020204020204" pitchFamily="34" charset="-122"/>
              </a:rPr>
              <a:t>-&gt;</a:t>
            </a:r>
            <a:r>
              <a:rPr lang="zh-CN" altLang="en-US" b="1" dirty="0">
                <a:solidFill>
                  <a:schemeClr val="tx1"/>
                </a:solidFill>
                <a:latin typeface="微软雅黑" panose="020B0503020204020204" pitchFamily="34" charset="-122"/>
                <a:ea typeface="微软雅黑" panose="020B0503020204020204" pitchFamily="34" charset="-122"/>
              </a:rPr>
              <a:t>已选课用户</a:t>
            </a:r>
            <a:r>
              <a:rPr lang="zh-CN" altLang="en-US" dirty="0">
                <a:solidFill>
                  <a:schemeClr val="tx1"/>
                </a:solidFill>
                <a:latin typeface="微软雅黑" panose="020B0503020204020204" pitchFamily="34" charset="-122"/>
                <a:ea typeface="微软雅黑" panose="020B0503020204020204" pitchFamily="34" charset="-122"/>
              </a:rPr>
              <a:t>中看到已经登陆过乐学系统的学生被添加进入了已选课用户。</a:t>
            </a:r>
            <a:endParaRPr lang="en-US" altLang="zh-CN" dirty="0">
              <a:solidFill>
                <a:schemeClr val="tx1"/>
              </a:solidFill>
              <a:latin typeface="微软雅黑" panose="020B0503020204020204" pitchFamily="34" charset="-122"/>
              <a:ea typeface="微软雅黑" panose="020B0503020204020204" pitchFamily="34" charset="-122"/>
            </a:endParaRPr>
          </a:p>
          <a:p>
            <a:endParaRPr lang="en-US" altLang="zh-CN" dirty="0">
              <a:solidFill>
                <a:schemeClr val="tx1"/>
              </a:solidFill>
              <a:latin typeface="微软雅黑" panose="020B0503020204020204" pitchFamily="34" charset="-122"/>
              <a:ea typeface="微软雅黑" panose="020B0503020204020204" pitchFamily="34" charset="-122"/>
            </a:endParaRPr>
          </a:p>
          <a:p>
            <a:r>
              <a:rPr lang="zh-CN" altLang="en-US" dirty="0">
                <a:solidFill>
                  <a:schemeClr val="tx1"/>
                </a:solidFill>
                <a:latin typeface="微软雅黑" panose="020B0503020204020204" pitchFamily="34" charset="-122"/>
                <a:ea typeface="微软雅黑" panose="020B0503020204020204" pitchFamily="34" charset="-122"/>
              </a:rPr>
              <a:t>如果发现此处学生比应选课人数少，</a:t>
            </a:r>
            <a:r>
              <a:rPr lang="zh-CN" altLang="en-US" b="1" dirty="0">
                <a:solidFill>
                  <a:srgbClr val="FF0000"/>
                </a:solidFill>
                <a:latin typeface="微软雅黑" panose="020B0503020204020204" pitchFamily="34" charset="-122"/>
                <a:ea typeface="微软雅黑" panose="020B0503020204020204" pitchFamily="34" charset="-122"/>
              </a:rPr>
              <a:t>请别着急</a:t>
            </a:r>
            <a:r>
              <a:rPr lang="zh-CN" altLang="en-US" dirty="0">
                <a:solidFill>
                  <a:schemeClr val="tx1"/>
                </a:solidFill>
                <a:latin typeface="微软雅黑" panose="020B0503020204020204" pitchFamily="34" charset="-122"/>
                <a:ea typeface="微软雅黑" panose="020B0503020204020204" pitchFamily="34" charset="-122"/>
              </a:rPr>
              <a:t>，等研究生第一次登录乐学后，他才会出现在已选课用户中。建议等第一次课程开始时再核对已选课名单。</a:t>
            </a:r>
          </a:p>
        </p:txBody>
      </p:sp>
      <p:pic>
        <p:nvPicPr>
          <p:cNvPr id="2" name="图片 1">
            <a:extLst>
              <a:ext uri="{FF2B5EF4-FFF2-40B4-BE49-F238E27FC236}">
                <a16:creationId xmlns:a16="http://schemas.microsoft.com/office/drawing/2014/main" id="{3948662A-CBB9-48F1-9C13-2B360378E5EF}"/>
              </a:ext>
            </a:extLst>
          </p:cNvPr>
          <p:cNvPicPr>
            <a:picLocks noChangeAspect="1"/>
          </p:cNvPicPr>
          <p:nvPr/>
        </p:nvPicPr>
        <p:blipFill>
          <a:blip r:embed="rId3"/>
          <a:stretch>
            <a:fillRect/>
          </a:stretch>
        </p:blipFill>
        <p:spPr>
          <a:xfrm>
            <a:off x="6108244" y="1304764"/>
            <a:ext cx="4446348" cy="4570263"/>
          </a:xfrm>
          <a:prstGeom prst="rect">
            <a:avLst/>
          </a:prstGeom>
        </p:spPr>
      </p:pic>
    </p:spTree>
    <p:extLst>
      <p:ext uri="{BB962C8B-B14F-4D97-AF65-F5344CB8AC3E}">
        <p14:creationId xmlns:p14="http://schemas.microsoft.com/office/powerpoint/2010/main" val="7358418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默认设计模板">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3503ED">
            <a:alpha val="50000"/>
          </a:srgbClr>
        </a:solidFill>
        <a:ln>
          <a:noFill/>
          <a:headEnd type="none" w="med" len="med"/>
          <a:tailEnd type="none" w="med" len="med"/>
        </a:ln>
      </a:spPr>
      <a:bodyPr vert="horz" wrap="square" lIns="91440" tIns="45720" rIns="91440" bIns="45720" numCol="1" rtlCol="0"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sz="1800" b="0" i="0" u="none" strike="noStrike" cap="none" normalizeH="0" baseline="0" dirty="0">
            <a:ln>
              <a:noFill/>
            </a:ln>
            <a:solidFill>
              <a:schemeClr val="tx2"/>
            </a:solidFill>
            <a:effectLst/>
            <a:latin typeface="微软雅黑" panose="020B0503020204020204" pitchFamily="34" charset="-122"/>
            <a:ea typeface="微软雅黑" panose="020B0503020204020204" pitchFamily="34" charset="-122"/>
          </a:defRPr>
        </a:defPPr>
      </a:lstStyle>
      <a:style>
        <a:lnRef idx="1">
          <a:schemeClr val="dk1"/>
        </a:lnRef>
        <a:fillRef idx="2">
          <a:schemeClr val="dk1"/>
        </a:fillRef>
        <a:effectRef idx="1">
          <a:schemeClr val="dk1"/>
        </a:effectRef>
        <a:fontRef idx="minor">
          <a:schemeClr val="dk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1440" tIns="45720" rIns="91440" bIns="45720" numCol="1" anchor="ctr" anchorCtr="0" compatLnSpc="1"/>
      <a:lstStyle>
        <a:defPPr marL="0" marR="0" indent="0" algn="r" defTabSz="914400" rtl="0" eaLnBrk="1" fontAlgn="base" latinLnBrk="0" hangingPunct="1">
          <a:lnSpc>
            <a:spcPct val="100000"/>
          </a:lnSpc>
          <a:spcBef>
            <a:spcPct val="0"/>
          </a:spcBef>
          <a:spcAft>
            <a:spcPct val="0"/>
          </a:spcAft>
          <a:buClrTx/>
          <a:buSzTx/>
          <a:buFontTx/>
          <a:buNone/>
          <a:defRPr kumimoji="0" lang="zh-CN" altLang="en-US" sz="2400" b="0" i="0" u="none" strike="noStrike" cap="none" normalizeH="0" baseline="0" smtClean="0">
            <a:ln>
              <a:noFill/>
            </a:ln>
            <a:solidFill>
              <a:schemeClr val="tx2"/>
            </a:solidFill>
            <a:effectLst/>
            <a:latin typeface="Arial" panose="020B0604020202020204" pitchFamily="34" charset="0"/>
            <a:ea typeface="宋体" panose="02010600030101010101" pitchFamily="2" charset="-122"/>
          </a:defRPr>
        </a:defPPr>
      </a:lstStyle>
    </a:lnDef>
    <a:txDef>
      <a:spPr>
        <a:noFill/>
      </a:spPr>
      <a:bodyPr wrap="square" rtlCol="0">
        <a:noAutofit/>
      </a:bodyPr>
      <a:lstStyle>
        <a:defPPr algn="l">
          <a:defRPr sz="1800" dirty="0">
            <a:latin typeface="微软雅黑" panose="020B0503020204020204" pitchFamily="34" charset="-122"/>
            <a:ea typeface="微软雅黑" panose="020B0503020204020204" pitchFamily="34" charset="-122"/>
          </a:defRPr>
        </a:defPPr>
      </a:lstStyle>
    </a:tx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12004</TotalTime>
  <Words>980</Words>
  <Application>Microsoft Office PowerPoint</Application>
  <PresentationFormat>宽屏</PresentationFormat>
  <Paragraphs>79</Paragraphs>
  <Slides>11</Slides>
  <Notes>11</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11</vt:i4>
      </vt:variant>
    </vt:vector>
  </HeadingPairs>
  <TitlesOfParts>
    <vt:vector size="15" baseType="lpstr">
      <vt:lpstr>宋体</vt:lpstr>
      <vt:lpstr>微软雅黑</vt:lpstr>
      <vt:lpstr>Arial</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PPTfans网设计</dc:title>
  <dc:creator>林辉强</dc:creator>
  <cp:keywords>www.pptfans.cn</cp:keywords>
  <cp:lastModifiedBy>cr327</cp:lastModifiedBy>
  <cp:revision>3959</cp:revision>
  <cp:lastPrinted>2019-12-31T09:39:09Z</cp:lastPrinted>
  <dcterms:created xsi:type="dcterms:W3CDTF">2113-01-01T00:00:00Z</dcterms:created>
  <dcterms:modified xsi:type="dcterms:W3CDTF">2020-02-14T02:01:57Z</dcterms:modified>
  <cp:category>ppt模板设计</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RubyTemplateID">
    <vt:lpwstr>2</vt:lpwstr>
  </property>
  <property fmtid="{D5CDD505-2E9C-101B-9397-08002B2CF9AE}" pid="4" name="KSOProductBuildVer">
    <vt:lpwstr>2052-10.1.0.7245</vt:lpwstr>
  </property>
</Properties>
</file>