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3431059978" r:id="rId1"/>
  </p:sldMasterIdLst>
  <p:notesMasterIdLst>
    <p:notesMasterId r:id="rId12"/>
  </p:notesMasterIdLst>
  <p:sldIdLst>
    <p:sldId id="11088003" r:id="rId2"/>
    <p:sldId id="11088012" r:id="rId3"/>
    <p:sldId id="11088014" r:id="rId4"/>
    <p:sldId id="11088015" r:id="rId5"/>
    <p:sldId id="11088006" r:id="rId6"/>
    <p:sldId id="11088005" r:id="rId7"/>
    <p:sldId id="11088007" r:id="rId8"/>
    <p:sldId id="11088016" r:id="rId9"/>
    <p:sldId id="11088010" r:id="rId10"/>
    <p:sldId id="261" r:id="rId11"/>
  </p:sldIdLst>
  <p:sldSz cx="24384000" cy="13716000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B42"/>
    <a:srgbClr val="E6E6E6"/>
    <a:srgbClr val="6AA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41" d="100"/>
          <a:sy n="41" d="100"/>
        </p:scale>
        <p:origin x="69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8786D-6A9A-42BE-BA49-4564E68681A2}" type="datetimeFigureOut">
              <a:rPr lang="zh-CN" altLang="en-US" smtClean="0"/>
              <a:t>2020/6/18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43889-D90F-43B9-BC7B-8E9D88445C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99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43889-D90F-43B9-BC7B-8E9D88445CC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291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43889-D90F-43B9-BC7B-8E9D88445CC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772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28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985634206" r:id="rId1"/>
    <p:sldLayoutId id="34310599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2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"/>
          <p:cNvSpPr>
            <a:spLocks noGrp="1"/>
          </p:cNvSpPr>
          <p:nvPr>
            <p:ph type="ctrTitle"/>
          </p:nvPr>
        </p:nvSpPr>
        <p:spPr>
          <a:xfrm>
            <a:off x="7533045" y="3482265"/>
            <a:ext cx="11770775" cy="15760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ts val="10340"/>
              </a:lnSpc>
            </a:pPr>
            <a:r>
              <a:rPr lang="zh-CN" altLang="en-US" sz="9400" b="0" i="0" u="none" spc="0" dirty="0">
                <a:solidFill>
                  <a:srgbClr val="484848">
                    <a:alpha val="100000"/>
                  </a:srgbClr>
                </a:solidFill>
                <a:latin typeface="Alibaba PuHuiTi Regular" charset="-122"/>
                <a:ea typeface="Alibaba PuHuiTi Regular" charset="-122"/>
                <a:cs typeface="Alibaba PuHuiTi Regular" charset="-122"/>
              </a:rPr>
              <a:t>北理健步</a:t>
            </a:r>
            <a:br>
              <a:rPr lang="en-US" altLang="zh-CN" sz="9400" b="0" i="0" u="none" spc="0" dirty="0">
                <a:solidFill>
                  <a:srgbClr val="484848">
                    <a:alpha val="100000"/>
                  </a:srgbClr>
                </a:solidFill>
                <a:latin typeface="Alibaba PuHuiTi Regular" charset="-122"/>
                <a:ea typeface="Alibaba PuHuiTi Regular" charset="-122"/>
                <a:cs typeface="Alibaba PuHuiTi Regular" charset="-122"/>
              </a:rPr>
            </a:br>
            <a:endParaRPr kumimoji="1" lang="zh-CN" altLang="en-US" sz="2000" dirty="0">
              <a:solidFill>
                <a:srgbClr val="000000"/>
              </a:solidFill>
            </a:endParaRPr>
          </a:p>
        </p:txBody>
      </p:sp>
      <p:pic>
        <p:nvPicPr>
          <p:cNvPr id="1040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 rot="69">
            <a:off x="19944851" y="2752768"/>
            <a:ext cx="2159324" cy="636745"/>
          </a:xfrm>
          <a:prstGeom prst="rect">
            <a:avLst/>
          </a:prstGeom>
        </p:spPr>
      </p:pic>
      <p:sp>
        <p:nvSpPr>
          <p:cNvPr id="1509" name="文本"/>
          <p:cNvSpPr>
            <a:spLocks noGrp="1"/>
          </p:cNvSpPr>
          <p:nvPr>
            <p:ph type="ctrTitle"/>
          </p:nvPr>
        </p:nvSpPr>
        <p:spPr>
          <a:xfrm>
            <a:off x="20457358" y="2856423"/>
            <a:ext cx="1800459" cy="68162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4029"/>
              </a:lnSpc>
            </a:pPr>
            <a:r>
              <a:rPr kumimoji="1" lang="en-US" altLang="zh-CN" sz="3663" dirty="0">
                <a:solidFill>
                  <a:srgbClr val="FFFFFF">
                    <a:alpha val="100000"/>
                  </a:srgbClr>
                </a:solidFill>
                <a:ea typeface="Maven Pro Bold" charset="-122"/>
              </a:rPr>
              <a:t>WALK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2515" name="文本"/>
          <p:cNvSpPr>
            <a:spLocks noGrp="1"/>
          </p:cNvSpPr>
          <p:nvPr>
            <p:ph type="ctrTitle"/>
          </p:nvPr>
        </p:nvSpPr>
        <p:spPr>
          <a:xfrm>
            <a:off x="20870121" y="249403"/>
            <a:ext cx="3134270" cy="4190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2750"/>
              </a:lnSpc>
            </a:pPr>
            <a:r>
              <a:rPr kumimoji="1" lang="en-US" altLang="zh-CN" sz="2000" dirty="0">
                <a:solidFill>
                  <a:srgbClr val="000000"/>
                </a:solidFill>
              </a:rPr>
              <a:t>www.bit.edu.cn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pic>
        <p:nvPicPr>
          <p:cNvPr id="3501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-8336034" y="-3395738"/>
            <a:ext cx="19512548" cy="19487222"/>
          </a:xfrm>
          <a:prstGeom prst="rect">
            <a:avLst/>
          </a:prstGeom>
        </p:spPr>
      </p:pic>
      <p:pic>
        <p:nvPicPr>
          <p:cNvPr id="3973" name="Picture" descr="Picture"/>
          <p:cNvPicPr>
            <a:picLocks noChangeAspect="1"/>
          </p:cNvPicPr>
          <p:nvPr/>
        </p:nvPicPr>
        <p:blipFill>
          <a:blip r:embed="rId4" cstate="print">
            <a:alphaModFix amt="85984"/>
          </a:blip>
          <a:stretch>
            <a:fillRect/>
          </a:stretch>
        </p:blipFill>
        <p:spPr>
          <a:xfrm rot="21600000">
            <a:off x="3028127" y="6347874"/>
            <a:ext cx="16348616" cy="8072751"/>
          </a:xfrm>
          <a:prstGeom prst="rect">
            <a:avLst/>
          </a:prstGeom>
        </p:spPr>
      </p:pic>
      <p:pic>
        <p:nvPicPr>
          <p:cNvPr id="4448" name="Picture" descr="Picture"/>
          <p:cNvPicPr>
            <a:picLocks noChangeAspect="1"/>
          </p:cNvPicPr>
          <p:nvPr/>
        </p:nvPicPr>
        <p:blipFill>
          <a:blip r:embed="rId5" cstate="print">
            <a:alphaModFix amt="85984"/>
          </a:blip>
          <a:stretch>
            <a:fillRect/>
          </a:stretch>
        </p:blipFill>
        <p:spPr>
          <a:xfrm rot="21599998">
            <a:off x="15346604" y="10105799"/>
            <a:ext cx="7561253" cy="3733657"/>
          </a:xfrm>
          <a:prstGeom prst="rect">
            <a:avLst/>
          </a:prstGeom>
        </p:spPr>
      </p:pic>
      <p:sp>
        <p:nvSpPr>
          <p:cNvPr id="6031" name="文本"/>
          <p:cNvSpPr>
            <a:spLocks noGrp="1"/>
          </p:cNvSpPr>
          <p:nvPr>
            <p:ph type="ctrTitle"/>
          </p:nvPr>
        </p:nvSpPr>
        <p:spPr>
          <a:xfrm>
            <a:off x="13982871" y="6803342"/>
            <a:ext cx="3869947" cy="5867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ts val="3850"/>
              </a:lnSpc>
            </a:pPr>
            <a:r>
              <a:rPr lang="zh-CN" altLang="en-US" sz="3500" b="0" i="0" u="none" spc="0" dirty="0">
                <a:solidFill>
                  <a:srgbClr val="484848">
                    <a:alpha val="100000"/>
                  </a:srgbClr>
                </a:solidFill>
                <a:latin typeface="Alibaba PuHuiTi Regular" charset="-122"/>
                <a:ea typeface="Alibaba PuHuiTi Regular" charset="-122"/>
                <a:cs typeface="Alibaba PuHuiTi Regular" charset="-122"/>
              </a:rPr>
              <a:t>北理创协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7067" name="文本"/>
          <p:cNvSpPr>
            <a:spLocks noGrp="1"/>
          </p:cNvSpPr>
          <p:nvPr>
            <p:ph type="ctrTitle"/>
          </p:nvPr>
        </p:nvSpPr>
        <p:spPr>
          <a:xfrm>
            <a:off x="18313153" y="6723005"/>
            <a:ext cx="3869947" cy="5867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ts val="3850"/>
              </a:lnSpc>
            </a:pPr>
            <a:r>
              <a:rPr lang="en-US" altLang="zh-CN" sz="3500" b="0" i="0" u="none" spc="0" dirty="0">
                <a:solidFill>
                  <a:srgbClr val="484848">
                    <a:alpha val="100000"/>
                  </a:srgbClr>
                </a:solidFill>
                <a:latin typeface="Alibaba PuHuiTi Regular" charset="-122"/>
                <a:ea typeface="Alibaba PuHuiTi Regular" charset="-122"/>
                <a:cs typeface="Alibaba PuHuiTi Regular" charset="-122"/>
              </a:rPr>
              <a:t>2020.6.1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032CFC7-6B96-4316-8017-7F2BE9E0D2FE}"/>
              </a:ext>
            </a:extLst>
          </p:cNvPr>
          <p:cNvSpPr txBox="1"/>
          <p:nvPr/>
        </p:nvSpPr>
        <p:spPr>
          <a:xfrm>
            <a:off x="14535150" y="4916685"/>
            <a:ext cx="8648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ea typeface="Alibaba PuHuiTi Regular"/>
              </a:rPr>
              <a:t>微信公众号使用说明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3B5A7A8-BCE8-4568-933F-A78647BA24F4}"/>
              </a:ext>
            </a:extLst>
          </p:cNvPr>
          <p:cNvCxnSpPr/>
          <p:nvPr/>
        </p:nvCxnSpPr>
        <p:spPr>
          <a:xfrm>
            <a:off x="14707630" y="6347873"/>
            <a:ext cx="89640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D4B91930-EE0D-40E1-841B-0A72BCFB314C}"/>
              </a:ext>
            </a:extLst>
          </p:cNvPr>
          <p:cNvSpPr/>
          <p:nvPr/>
        </p:nvSpPr>
        <p:spPr>
          <a:xfrm>
            <a:off x="-4286250" y="-3752850"/>
            <a:ext cx="11770775" cy="37528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4CC2774-203B-4406-99DB-58241CA132B4}"/>
              </a:ext>
            </a:extLst>
          </p:cNvPr>
          <p:cNvSpPr/>
          <p:nvPr/>
        </p:nvSpPr>
        <p:spPr>
          <a:xfrm>
            <a:off x="-1486697" y="13839459"/>
            <a:ext cx="20790517" cy="433401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972BBDD-EC75-4BE7-AB56-2C1CCEE24143}"/>
              </a:ext>
            </a:extLst>
          </p:cNvPr>
          <p:cNvSpPr/>
          <p:nvPr/>
        </p:nvSpPr>
        <p:spPr>
          <a:xfrm>
            <a:off x="-8843176" y="-1447800"/>
            <a:ext cx="8193647" cy="170433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7950" y="162560"/>
            <a:ext cx="23837900" cy="1375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+mn-ea"/>
              </a:rPr>
              <a:t>赛制要求：</a:t>
            </a:r>
            <a:endParaRPr lang="en-US" altLang="zh-CN" sz="2400" b="1" dirty="0">
              <a:latin typeface="+mn-ea"/>
            </a:endParaRPr>
          </a:p>
          <a:p>
            <a:r>
              <a:rPr lang="zh-CN" altLang="zh-CN" sz="2400" dirty="0">
                <a:latin typeface="+mn-ea"/>
              </a:rPr>
              <a:t>一、每天打卡超过</a:t>
            </a:r>
            <a:r>
              <a:rPr lang="en-US" altLang="zh-CN" sz="2400" dirty="0">
                <a:latin typeface="+mn-ea"/>
              </a:rPr>
              <a:t>8000</a:t>
            </a:r>
            <a:r>
              <a:rPr lang="zh-CN" altLang="zh-CN" sz="2400" dirty="0">
                <a:latin typeface="+mn-ea"/>
              </a:rPr>
              <a:t>步才可计入成绩</a:t>
            </a:r>
            <a:r>
              <a:rPr lang="zh-CN" altLang="en-US" sz="2400" dirty="0">
                <a:latin typeface="+mn-ea"/>
              </a:rPr>
              <a:t>。</a:t>
            </a:r>
            <a:endParaRPr lang="zh-CN" altLang="zh-CN" sz="2400" dirty="0">
              <a:latin typeface="+mn-ea"/>
            </a:endParaRPr>
          </a:p>
          <a:p>
            <a:r>
              <a:rPr lang="zh-CN" altLang="zh-CN" sz="2400" dirty="0">
                <a:latin typeface="+mn-ea"/>
              </a:rPr>
              <a:t>二、步数数据按照当日微信运动步数进行统计</a:t>
            </a:r>
            <a:r>
              <a:rPr lang="zh-CN" altLang="en-US" sz="2400" dirty="0">
                <a:latin typeface="+mn-ea"/>
              </a:rPr>
              <a:t>。</a:t>
            </a:r>
            <a:endParaRPr lang="zh-CN" altLang="zh-CN" sz="2400" dirty="0">
              <a:latin typeface="+mn-ea"/>
            </a:endParaRPr>
          </a:p>
          <a:p>
            <a:r>
              <a:rPr lang="zh-CN" altLang="zh-CN" sz="2400" dirty="0">
                <a:latin typeface="+mn-ea"/>
              </a:rPr>
              <a:t>三、奖</a:t>
            </a:r>
            <a:r>
              <a:rPr lang="zh-CN" altLang="en-US" sz="2400" dirty="0">
                <a:latin typeface="+mn-ea"/>
              </a:rPr>
              <a:t>章</a:t>
            </a:r>
            <a:r>
              <a:rPr lang="zh-CN" altLang="zh-CN" sz="2400" dirty="0">
                <a:latin typeface="+mn-ea"/>
              </a:rPr>
              <a:t>计算方式为每</a:t>
            </a:r>
            <a:r>
              <a:rPr lang="en-US" altLang="zh-CN" sz="2400" dirty="0">
                <a:latin typeface="+mn-ea"/>
              </a:rPr>
              <a:t>8000</a:t>
            </a:r>
            <a:r>
              <a:rPr lang="zh-CN" altLang="zh-CN" sz="2400" dirty="0">
                <a:latin typeface="+mn-ea"/>
              </a:rPr>
              <a:t>步</a:t>
            </a:r>
            <a:r>
              <a:rPr lang="zh-CN" altLang="zh-CN" sz="2400">
                <a:latin typeface="+mn-ea"/>
              </a:rPr>
              <a:t>计一</a:t>
            </a:r>
            <a:r>
              <a:rPr lang="zh-CN" altLang="en-US" sz="2400">
                <a:latin typeface="+mn-ea"/>
              </a:rPr>
              <a:t>枚</a:t>
            </a:r>
            <a:r>
              <a:rPr lang="zh-CN" altLang="zh-CN" sz="2400">
                <a:latin typeface="+mn-ea"/>
              </a:rPr>
              <a:t>奖章</a:t>
            </a:r>
            <a:r>
              <a:rPr lang="zh-CN" altLang="en-US" sz="2400" dirty="0">
                <a:latin typeface="+mn-ea"/>
              </a:rPr>
              <a:t>。</a:t>
            </a:r>
            <a:endParaRPr lang="zh-CN" altLang="zh-CN" sz="2400" dirty="0">
              <a:latin typeface="+mn-ea"/>
            </a:endParaRPr>
          </a:p>
          <a:p>
            <a:r>
              <a:rPr lang="zh-CN" altLang="zh-CN" sz="2400" dirty="0">
                <a:latin typeface="+mn-ea"/>
              </a:rPr>
              <a:t>四、系统挑战任务</a:t>
            </a:r>
            <a:r>
              <a:rPr lang="en-US" altLang="zh-CN" sz="2400" dirty="0">
                <a:latin typeface="+mn-ea"/>
              </a:rPr>
              <a:t>:</a:t>
            </a:r>
            <a:r>
              <a:rPr lang="zh-CN" altLang="zh-CN" sz="2400" dirty="0">
                <a:latin typeface="+mn-ea"/>
              </a:rPr>
              <a:t>规定时间内完成系统设置的挑战任务，完成一个挑战任务，即可获得奖章</a:t>
            </a:r>
            <a:r>
              <a:rPr lang="en-US" altLang="zh-CN" sz="2400" dirty="0">
                <a:latin typeface="+mn-ea"/>
              </a:rPr>
              <a:t>80</a:t>
            </a:r>
            <a:r>
              <a:rPr lang="zh-CN" altLang="zh-CN" sz="2400" dirty="0">
                <a:latin typeface="+mn-ea"/>
              </a:rPr>
              <a:t>枚，计入个人奖章，时间截止没完成即认定挑战失败，届时将不会获得奖章。挑战任务是对系统设定的特定路线进行线上虚拟挑战，目前已经设定了长征之路和北京理工大学迁移之路的挑战。</a:t>
            </a:r>
          </a:p>
          <a:p>
            <a:r>
              <a:rPr lang="zh-CN" altLang="zh-CN" sz="2400" b="1" dirty="0">
                <a:latin typeface="+mn-ea"/>
              </a:rPr>
              <a:t>奖项设制</a:t>
            </a:r>
            <a:r>
              <a:rPr lang="en-US" altLang="zh-CN" sz="2400" b="1" dirty="0">
                <a:latin typeface="+mn-ea"/>
              </a:rPr>
              <a:t>;</a:t>
            </a:r>
            <a:endParaRPr lang="zh-CN" altLang="zh-CN" sz="2400" dirty="0">
              <a:latin typeface="+mn-ea"/>
            </a:endParaRPr>
          </a:p>
          <a:p>
            <a:r>
              <a:rPr lang="zh-CN" altLang="zh-CN" sz="2400" b="1" dirty="0">
                <a:latin typeface="+mn-ea"/>
              </a:rPr>
              <a:t>个人赛道</a:t>
            </a:r>
            <a:r>
              <a:rPr lang="en-US" altLang="zh-CN" sz="2400" b="1" dirty="0">
                <a:latin typeface="+mn-ea"/>
              </a:rPr>
              <a:t>-</a:t>
            </a:r>
            <a:r>
              <a:rPr lang="zh-CN" altLang="zh-CN" sz="2400" b="1" dirty="0">
                <a:latin typeface="+mn-ea"/>
              </a:rPr>
              <a:t>健步小达人</a:t>
            </a:r>
            <a:endParaRPr lang="zh-CN" altLang="zh-CN" sz="2400" dirty="0">
              <a:latin typeface="+mn-ea"/>
            </a:endParaRPr>
          </a:p>
          <a:p>
            <a:r>
              <a:rPr lang="zh-CN" altLang="zh-CN" sz="2400" dirty="0">
                <a:latin typeface="+mn-ea"/>
              </a:rPr>
              <a:t>以个人为单位做数据统计。比赛截止前一周发出通知，告知最后结束时间，届时将按照奖章数进行排名。</a:t>
            </a:r>
          </a:p>
          <a:p>
            <a:r>
              <a:rPr lang="zh-CN" altLang="en-US" sz="2400" dirty="0">
                <a:latin typeface="+mn-ea"/>
              </a:rPr>
              <a:t>前八十名将获得：专属北理工学子的纪念</a:t>
            </a:r>
            <a:r>
              <a:rPr lang="en-US" altLang="zh-CN" sz="2400" dirty="0">
                <a:latin typeface="+mn-ea"/>
              </a:rPr>
              <a:t>T</a:t>
            </a:r>
            <a:r>
              <a:rPr lang="zh-CN" altLang="en-US" sz="2400" dirty="0">
                <a:latin typeface="+mn-ea"/>
              </a:rPr>
              <a:t>恤衫一件</a:t>
            </a:r>
            <a:r>
              <a:rPr lang="en-US" altLang="zh-CN" sz="2400" dirty="0">
                <a:latin typeface="+mn-ea"/>
              </a:rPr>
              <a:t>+</a:t>
            </a:r>
            <a:r>
              <a:rPr lang="zh-CN" altLang="en-US" sz="2400" dirty="0">
                <a:latin typeface="+mn-ea"/>
              </a:rPr>
              <a:t>北理定制钥匙链一个。</a:t>
            </a:r>
            <a:endParaRPr lang="en-US" altLang="zh-CN" sz="2400" dirty="0">
              <a:latin typeface="+mn-ea"/>
            </a:endParaRPr>
          </a:p>
          <a:p>
            <a:r>
              <a:rPr lang="zh-CN" altLang="zh-CN" sz="2400" b="1" dirty="0">
                <a:latin typeface="+mn-ea"/>
              </a:rPr>
              <a:t>小组赛道</a:t>
            </a:r>
            <a:r>
              <a:rPr lang="en-US" altLang="zh-CN" sz="2400" b="1" dirty="0">
                <a:latin typeface="+mn-ea"/>
              </a:rPr>
              <a:t>-</a:t>
            </a:r>
            <a:r>
              <a:rPr lang="zh-CN" altLang="zh-CN" sz="2400" b="1" dirty="0">
                <a:latin typeface="+mn-ea"/>
              </a:rPr>
              <a:t>小组马拉松</a:t>
            </a:r>
            <a:endParaRPr lang="zh-CN" altLang="zh-CN" sz="2400" dirty="0">
              <a:latin typeface="+mn-ea"/>
            </a:endParaRPr>
          </a:p>
          <a:p>
            <a:r>
              <a:rPr lang="zh-CN" altLang="zh-CN" sz="2400" dirty="0">
                <a:latin typeface="+mn-ea"/>
              </a:rPr>
              <a:t>以小组为单位进行</a:t>
            </a:r>
            <a:r>
              <a:rPr lang="en-US" altLang="zh-CN" sz="2400" dirty="0">
                <a:latin typeface="+mn-ea"/>
              </a:rPr>
              <a:t>PK</a:t>
            </a:r>
            <a:r>
              <a:rPr lang="zh-CN" altLang="zh-CN" sz="2400" dirty="0">
                <a:latin typeface="+mn-ea"/>
              </a:rPr>
              <a:t>，同学们可自行组成战队。每个战队总人数为</a:t>
            </a:r>
            <a:r>
              <a:rPr lang="en-US" altLang="zh-CN" sz="2400" dirty="0">
                <a:latin typeface="+mn-ea"/>
              </a:rPr>
              <a:t>3</a:t>
            </a:r>
            <a:r>
              <a:rPr lang="zh-CN" altLang="zh-CN" sz="2400" dirty="0">
                <a:latin typeface="+mn-ea"/>
              </a:rPr>
              <a:t>人以上</a:t>
            </a:r>
            <a:r>
              <a:rPr lang="en-US" altLang="zh-CN" sz="2400" dirty="0">
                <a:latin typeface="+mn-ea"/>
              </a:rPr>
              <a:t>10</a:t>
            </a:r>
            <a:r>
              <a:rPr lang="zh-CN" altLang="zh-CN" sz="2400" dirty="0">
                <a:latin typeface="+mn-ea"/>
              </a:rPr>
              <a:t>人以下，其中女生人数不得少于总人数的</a:t>
            </a:r>
            <a:r>
              <a:rPr lang="en-US" altLang="zh-CN" sz="2400" dirty="0">
                <a:latin typeface="+mn-ea"/>
              </a:rPr>
              <a:t>1/3</a:t>
            </a:r>
            <a:r>
              <a:rPr lang="zh-CN" altLang="zh-CN" sz="2400" dirty="0">
                <a:latin typeface="+mn-ea"/>
              </a:rPr>
              <a:t>。最终排名将按照小组成员平均奖章数量而定；平均奖章数相同的，则战队总奖章数多者优先。</a:t>
            </a:r>
          </a:p>
          <a:p>
            <a:r>
              <a:rPr lang="zh-CN" altLang="zh-CN" sz="2400" dirty="0">
                <a:latin typeface="+mn-ea"/>
              </a:rPr>
              <a:t>前八名战队将获得</a:t>
            </a:r>
            <a:r>
              <a:rPr lang="en-US" altLang="zh-CN" sz="2400" dirty="0">
                <a:latin typeface="+mn-ea"/>
              </a:rPr>
              <a:t>:</a:t>
            </a:r>
            <a:r>
              <a:rPr lang="zh-CN" altLang="zh-CN" sz="2400" dirty="0">
                <a:latin typeface="+mn-ea"/>
              </a:rPr>
              <a:t>每人获得专属北理工学子的纪念</a:t>
            </a:r>
            <a:r>
              <a:rPr lang="en-US" altLang="zh-CN" sz="2400" dirty="0">
                <a:latin typeface="+mn-ea"/>
              </a:rPr>
              <a:t>T</a:t>
            </a:r>
            <a:r>
              <a:rPr lang="zh-CN" altLang="zh-CN" sz="2400" dirty="0">
                <a:latin typeface="+mn-ea"/>
              </a:rPr>
              <a:t>恤衫一件</a:t>
            </a:r>
            <a:r>
              <a:rPr lang="en-US" altLang="zh-CN" sz="2400" dirty="0">
                <a:latin typeface="+mn-ea"/>
              </a:rPr>
              <a:t>+</a:t>
            </a:r>
            <a:r>
              <a:rPr lang="zh-CN" altLang="zh-CN" sz="2400" dirty="0">
                <a:latin typeface="+mn-ea"/>
              </a:rPr>
              <a:t>纪念帆布包一个。</a:t>
            </a:r>
          </a:p>
          <a:p>
            <a:r>
              <a:rPr lang="zh-CN" altLang="zh-CN" sz="2400" b="1" dirty="0">
                <a:latin typeface="+mn-ea"/>
              </a:rPr>
              <a:t>社团赛道</a:t>
            </a:r>
            <a:r>
              <a:rPr lang="en-US" altLang="zh-CN" sz="2400" b="1" dirty="0">
                <a:latin typeface="+mn-ea"/>
              </a:rPr>
              <a:t>-</a:t>
            </a:r>
            <a:r>
              <a:rPr lang="zh-CN" altLang="zh-CN" sz="2400" b="1" dirty="0">
                <a:latin typeface="+mn-ea"/>
              </a:rPr>
              <a:t>社团马拉松</a:t>
            </a:r>
            <a:endParaRPr lang="zh-CN" altLang="zh-CN" sz="2400" dirty="0">
              <a:latin typeface="+mn-ea"/>
            </a:endParaRPr>
          </a:p>
          <a:p>
            <a:r>
              <a:rPr lang="zh-CN" altLang="zh-CN" sz="2400" dirty="0">
                <a:latin typeface="+mn-ea"/>
              </a:rPr>
              <a:t>欢迎以协会、社团为单位组织同学们进行团队健步走。各社团参赛人数超过</a:t>
            </a:r>
            <a:r>
              <a:rPr lang="en-US" altLang="zh-CN" sz="2400" dirty="0">
                <a:latin typeface="+mn-ea"/>
              </a:rPr>
              <a:t>10</a:t>
            </a:r>
            <a:r>
              <a:rPr lang="zh-CN" altLang="zh-CN" sz="2400" dirty="0">
                <a:latin typeface="+mn-ea"/>
              </a:rPr>
              <a:t>人即可注册成团，最高不得超过</a:t>
            </a:r>
            <a:r>
              <a:rPr lang="en-US" altLang="zh-CN" sz="2400" dirty="0">
                <a:latin typeface="+mn-ea"/>
              </a:rPr>
              <a:t>20</a:t>
            </a:r>
            <a:r>
              <a:rPr lang="zh-CN" altLang="zh-CN" sz="2400" dirty="0">
                <a:latin typeface="+mn-ea"/>
              </a:rPr>
              <a:t>人。排名方式同小组赛道。</a:t>
            </a:r>
          </a:p>
          <a:p>
            <a:r>
              <a:rPr lang="zh-CN" altLang="zh-CN" sz="2400" dirty="0">
                <a:latin typeface="+mn-ea"/>
              </a:rPr>
              <a:t>前三名社团将会得到丰厚奖品：每位参赛社员除可获得专属北理工学子纪念帆布包一个、</a:t>
            </a:r>
            <a:r>
              <a:rPr lang="zh-CN" altLang="en-US" sz="2400" dirty="0">
                <a:latin typeface="+mn-ea"/>
              </a:rPr>
              <a:t>北理定制钥匙链</a:t>
            </a:r>
            <a:r>
              <a:rPr lang="zh-CN" altLang="zh-CN" sz="2400" dirty="0">
                <a:latin typeface="+mn-ea"/>
              </a:rPr>
              <a:t>一个外，每人还将获得专为其社团定制的校庆</a:t>
            </a:r>
            <a:r>
              <a:rPr lang="en-US" altLang="zh-CN" sz="2400" dirty="0">
                <a:latin typeface="+mn-ea"/>
              </a:rPr>
              <a:t>80</a:t>
            </a:r>
            <a:r>
              <a:rPr lang="zh-CN" altLang="zh-CN" sz="2400" dirty="0">
                <a:latin typeface="+mn-ea"/>
              </a:rPr>
              <a:t>周年社团纪念</a:t>
            </a:r>
            <a:r>
              <a:rPr lang="en-US" altLang="zh-CN" sz="2400" dirty="0">
                <a:latin typeface="+mn-ea"/>
              </a:rPr>
              <a:t>T</a:t>
            </a:r>
            <a:r>
              <a:rPr lang="zh-CN" altLang="zh-CN" sz="2400" dirty="0">
                <a:latin typeface="+mn-ea"/>
              </a:rPr>
              <a:t>恤衫一件。</a:t>
            </a:r>
          </a:p>
          <a:p>
            <a:r>
              <a:rPr lang="zh-CN" altLang="zh-CN" sz="2400" b="1" dirty="0">
                <a:latin typeface="+mn-ea"/>
              </a:rPr>
              <a:t>最佳人气奖</a:t>
            </a:r>
            <a:endParaRPr lang="zh-CN" altLang="zh-CN" sz="2400" dirty="0">
              <a:latin typeface="+mn-ea"/>
            </a:endParaRPr>
          </a:p>
          <a:p>
            <a:r>
              <a:rPr lang="zh-CN" altLang="zh-CN" sz="2400" dirty="0">
                <a:latin typeface="+mn-ea"/>
              </a:rPr>
              <a:t>该奖项为独立奖项，可与其他奖项兼得，不计入决赛最终成绩。</a:t>
            </a:r>
          </a:p>
          <a:p>
            <a:r>
              <a:rPr lang="zh-CN" altLang="zh-CN" sz="2400" dirty="0">
                <a:latin typeface="+mn-ea"/>
              </a:rPr>
              <a:t>校庆前一周制作推送进行线上投票。每位运动员可邀请亲朋好友为自己点赞投票，每个微信用户通过关注公众号可投</a:t>
            </a:r>
            <a:r>
              <a:rPr lang="en-US" altLang="zh-CN" sz="2400" dirty="0">
                <a:latin typeface="+mn-ea"/>
              </a:rPr>
              <a:t>3</a:t>
            </a:r>
            <a:r>
              <a:rPr lang="zh-CN" altLang="zh-CN" sz="2400" dirty="0">
                <a:latin typeface="+mn-ea"/>
              </a:rPr>
              <a:t>票给不同的同学，投票数即为每个同学得分，得分前八十名同学获得该奖项。</a:t>
            </a:r>
            <a:r>
              <a:rPr lang="en-US" altLang="zh-CN" sz="2400" dirty="0">
                <a:latin typeface="+mn-ea"/>
              </a:rPr>
              <a:t>(</a:t>
            </a:r>
            <a:r>
              <a:rPr lang="zh-CN" altLang="zh-CN" sz="2400" dirty="0">
                <a:latin typeface="+mn-ea"/>
              </a:rPr>
              <a:t>另注</a:t>
            </a:r>
            <a:r>
              <a:rPr lang="en-US" altLang="zh-CN" sz="2400" dirty="0">
                <a:latin typeface="+mn-ea"/>
              </a:rPr>
              <a:t>:</a:t>
            </a:r>
            <a:r>
              <a:rPr lang="zh-CN" altLang="zh-CN" sz="2400" dirty="0">
                <a:latin typeface="+mn-ea"/>
              </a:rPr>
              <a:t>票数相同则根据奖章数进行排序</a:t>
            </a:r>
            <a:r>
              <a:rPr lang="en-US" altLang="zh-CN" sz="2400" dirty="0">
                <a:latin typeface="+mn-ea"/>
              </a:rPr>
              <a:t>)</a:t>
            </a:r>
            <a:endParaRPr lang="zh-CN" altLang="zh-CN" sz="2400" dirty="0">
              <a:latin typeface="+mn-ea"/>
            </a:endParaRPr>
          </a:p>
          <a:p>
            <a:r>
              <a:rPr lang="zh-CN" altLang="zh-CN" sz="2400" dirty="0">
                <a:latin typeface="+mn-ea"/>
              </a:rPr>
              <a:t>前八十名同学除可获得纪念</a:t>
            </a:r>
            <a:r>
              <a:rPr lang="en-US" altLang="zh-CN" sz="2400" dirty="0">
                <a:latin typeface="+mn-ea"/>
              </a:rPr>
              <a:t>T</a:t>
            </a:r>
            <a:r>
              <a:rPr lang="zh-CN" altLang="zh-CN" sz="2400" dirty="0">
                <a:latin typeface="+mn-ea"/>
              </a:rPr>
              <a:t>恤一件</a:t>
            </a:r>
            <a:r>
              <a:rPr lang="en-US" altLang="zh-CN" sz="2400" dirty="0">
                <a:latin typeface="+mn-ea"/>
              </a:rPr>
              <a:t>+</a:t>
            </a:r>
            <a:r>
              <a:rPr lang="zh-CN" altLang="zh-CN" sz="2400" dirty="0">
                <a:latin typeface="+mn-ea"/>
              </a:rPr>
              <a:t>纪念帆布包一个</a:t>
            </a:r>
            <a:r>
              <a:rPr lang="en-US" altLang="zh-CN" sz="2400" dirty="0">
                <a:latin typeface="+mn-ea"/>
              </a:rPr>
              <a:t>+</a:t>
            </a:r>
            <a:r>
              <a:rPr lang="zh-CN" altLang="en-US" sz="2400" dirty="0">
                <a:latin typeface="+mn-ea"/>
              </a:rPr>
              <a:t>北理定制钥匙链</a:t>
            </a:r>
            <a:r>
              <a:rPr lang="zh-CN" altLang="zh-CN" sz="2400" dirty="0">
                <a:latin typeface="+mn-ea"/>
              </a:rPr>
              <a:t>一个</a:t>
            </a:r>
            <a:r>
              <a:rPr lang="en-US" altLang="zh-CN" sz="2400" dirty="0">
                <a:latin typeface="+mn-ea"/>
              </a:rPr>
              <a:t>+</a:t>
            </a:r>
            <a:r>
              <a:rPr lang="zh-CN" altLang="zh-CN" sz="2400" dirty="0">
                <a:latin typeface="+mn-ea"/>
              </a:rPr>
              <a:t>纪念水杯一个</a:t>
            </a:r>
            <a:r>
              <a:rPr lang="en-US" altLang="zh-CN" sz="2400" dirty="0">
                <a:latin typeface="+mn-ea"/>
              </a:rPr>
              <a:t>+</a:t>
            </a:r>
            <a:r>
              <a:rPr lang="zh-CN" altLang="zh-CN" sz="2400" dirty="0">
                <a:latin typeface="+mn-ea"/>
              </a:rPr>
              <a:t>纪念瑜伽垫一张外，还将获得专属荣誉证书。</a:t>
            </a:r>
          </a:p>
          <a:p>
            <a:r>
              <a:rPr lang="zh-CN" altLang="zh-CN" sz="2400" b="1" dirty="0">
                <a:latin typeface="+mn-ea"/>
              </a:rPr>
              <a:t>神秘盲盒游戏</a:t>
            </a:r>
            <a:endParaRPr lang="zh-CN" altLang="zh-CN" sz="2400" dirty="0">
              <a:latin typeface="+mn-ea"/>
            </a:endParaRPr>
          </a:p>
          <a:p>
            <a:r>
              <a:rPr lang="zh-CN" altLang="zh-CN" sz="2400" dirty="0">
                <a:latin typeface="+mn-ea"/>
              </a:rPr>
              <a:t>比赛结算日</a:t>
            </a:r>
            <a:r>
              <a:rPr lang="en-US" altLang="zh-CN" sz="2400" dirty="0">
                <a:latin typeface="+mn-ea"/>
              </a:rPr>
              <a:t>(</a:t>
            </a:r>
            <a:r>
              <a:rPr lang="zh-CN" altLang="zh-CN" sz="2400" dirty="0">
                <a:latin typeface="+mn-ea"/>
              </a:rPr>
              <a:t>即校庆活动日</a:t>
            </a:r>
            <a:r>
              <a:rPr lang="en-US" altLang="zh-CN" sz="2400" dirty="0">
                <a:latin typeface="+mn-ea"/>
              </a:rPr>
              <a:t>)</a:t>
            </a:r>
            <a:r>
              <a:rPr lang="zh-CN" altLang="zh-CN" sz="2400" dirty="0">
                <a:latin typeface="+mn-ea"/>
              </a:rPr>
              <a:t>平台再次推出神秘盲盒游戏奖，系统从注册用户中随意抽取</a:t>
            </a:r>
            <a:r>
              <a:rPr lang="en-US" altLang="zh-CN" sz="2400" dirty="0">
                <a:latin typeface="+mn-ea"/>
              </a:rPr>
              <a:t>8</a:t>
            </a:r>
            <a:r>
              <a:rPr lang="zh-CN" altLang="zh-CN" sz="2400" dirty="0">
                <a:latin typeface="+mn-ea"/>
              </a:rPr>
              <a:t>名幸运的同学，每人将获得丰厚的大礼包。礼品多多，惊喜多多，等你来拿哦</a:t>
            </a:r>
            <a:r>
              <a:rPr lang="en-US" altLang="zh-CN" sz="2400" dirty="0">
                <a:latin typeface="+mn-ea"/>
              </a:rPr>
              <a:t>QAQ</a:t>
            </a:r>
            <a:endParaRPr lang="zh-CN" altLang="zh-CN" sz="2400" dirty="0">
              <a:latin typeface="+mn-ea"/>
            </a:endParaRPr>
          </a:p>
          <a:p>
            <a:r>
              <a:rPr lang="zh-CN" altLang="zh-CN" sz="2400" dirty="0">
                <a:latin typeface="+mn-ea"/>
              </a:rPr>
              <a:t>注：奖品领取时间及领取方式敬请关注“北理工创协”“北理健步”官方公众号进行了解</a:t>
            </a:r>
            <a:r>
              <a:rPr lang="en-US" altLang="zh-CN" sz="2400" dirty="0">
                <a:latin typeface="+mn-ea"/>
              </a:rPr>
              <a:t>~</a:t>
            </a:r>
          </a:p>
          <a:p>
            <a:r>
              <a:rPr lang="zh-CN" altLang="zh-CN" sz="2400" b="1" dirty="0"/>
              <a:t>报名需知</a:t>
            </a:r>
            <a:endParaRPr lang="zh-CN" altLang="zh-CN" sz="2400" dirty="0"/>
          </a:p>
          <a:p>
            <a:r>
              <a:rPr lang="en-US" altLang="zh-CN" sz="2400" dirty="0"/>
              <a:t>01. </a:t>
            </a:r>
            <a:r>
              <a:rPr lang="zh-CN" altLang="zh-CN" sz="2400" dirty="0"/>
              <a:t>面向对象</a:t>
            </a:r>
            <a:r>
              <a:rPr lang="zh-CN" altLang="en-US" sz="2400" dirty="0"/>
              <a:t>：</a:t>
            </a:r>
            <a:endParaRPr lang="zh-CN" altLang="zh-CN" sz="2400" dirty="0"/>
          </a:p>
          <a:p>
            <a:r>
              <a:rPr lang="en-US" altLang="zh-CN" sz="2400" dirty="0"/>
              <a:t>      </a:t>
            </a:r>
            <a:r>
              <a:rPr lang="zh-CN" altLang="zh-CN" sz="2400" dirty="0"/>
              <a:t>本次活动面向北理工全体师生。</a:t>
            </a:r>
          </a:p>
          <a:p>
            <a:r>
              <a:rPr lang="en-US" altLang="zh-CN" sz="2400" dirty="0"/>
              <a:t>02. </a:t>
            </a:r>
            <a:r>
              <a:rPr lang="zh-CN" altLang="zh-CN" sz="2400" dirty="0"/>
              <a:t>报名方法</a:t>
            </a:r>
            <a:r>
              <a:rPr lang="zh-CN" altLang="en-US" sz="2400" dirty="0"/>
              <a:t>：</a:t>
            </a:r>
            <a:endParaRPr lang="zh-CN" altLang="zh-CN" sz="2400" dirty="0"/>
          </a:p>
          <a:p>
            <a:r>
              <a:rPr lang="en-US" altLang="zh-CN" sz="2400" dirty="0"/>
              <a:t>      </a:t>
            </a:r>
            <a:r>
              <a:rPr lang="zh-CN" altLang="zh-CN" sz="2400" dirty="0"/>
              <a:t>本次活动以个人为单位进行自愿报名。参赛者可根据《</a:t>
            </a:r>
            <a:r>
              <a:rPr lang="zh-CN" altLang="en-US" sz="2400" dirty="0"/>
              <a:t>北理健步操作</a:t>
            </a:r>
            <a:r>
              <a:rPr lang="zh-CN" altLang="zh-CN" sz="2400" dirty="0"/>
              <a:t>指南》进行网上注册、报名。</a:t>
            </a:r>
          </a:p>
          <a:p>
            <a:r>
              <a:rPr lang="en-US" altLang="zh-CN" sz="2400" dirty="0"/>
              <a:t>03. </a:t>
            </a:r>
            <a:r>
              <a:rPr lang="zh-CN" altLang="en-US" sz="2400" dirty="0"/>
              <a:t>比赛报名程序：</a:t>
            </a:r>
            <a:endParaRPr lang="en-US" altLang="zh-CN" sz="2400" dirty="0"/>
          </a:p>
          <a:p>
            <a:r>
              <a:rPr lang="en-US" altLang="zh-CN" sz="2400" dirty="0"/>
              <a:t>      </a:t>
            </a:r>
            <a:r>
              <a:rPr lang="zh-CN" altLang="en-US" sz="2400" dirty="0"/>
              <a:t>注册账号后首先要创建个人战队，在此基础上，可在小组战队和社团战队中任选一个战队参加，</a:t>
            </a:r>
            <a:endParaRPr lang="en-US" altLang="zh-CN" sz="2400" dirty="0"/>
          </a:p>
          <a:p>
            <a:r>
              <a:rPr lang="en-US" altLang="zh-CN" sz="2400" dirty="0"/>
              <a:t>      </a:t>
            </a:r>
            <a:r>
              <a:rPr lang="zh-CN" altLang="en-US" sz="2400" dirty="0"/>
              <a:t>即参赛组合有三种：仅个人战队、个人战队</a:t>
            </a:r>
            <a:r>
              <a:rPr lang="en-US" altLang="zh-CN" sz="2400" dirty="0"/>
              <a:t>+</a:t>
            </a:r>
            <a:r>
              <a:rPr lang="zh-CN" altLang="en-US" sz="2400" dirty="0"/>
              <a:t>小组战队、个人战队</a:t>
            </a:r>
            <a:r>
              <a:rPr lang="en-US" altLang="zh-CN" sz="2400" dirty="0"/>
              <a:t>+</a:t>
            </a:r>
            <a:r>
              <a:rPr lang="zh-CN" altLang="en-US" sz="2400" dirty="0"/>
              <a:t>社团战队，其余组合成绩无效。</a:t>
            </a:r>
            <a:endParaRPr lang="en-US" altLang="zh-CN" sz="2400" dirty="0"/>
          </a:p>
          <a:p>
            <a:r>
              <a:rPr lang="en-US" altLang="zh-CN" sz="2400" dirty="0"/>
              <a:t>04. </a:t>
            </a:r>
            <a:r>
              <a:rPr lang="zh-CN" altLang="zh-CN" sz="2400" dirty="0"/>
              <a:t>若发现比赛作弊，则取消比赛成绩。</a:t>
            </a:r>
            <a:endParaRPr lang="en-US" altLang="zh-CN" sz="2400" dirty="0"/>
          </a:p>
          <a:p>
            <a:r>
              <a:rPr lang="en-US" altLang="zh-CN" sz="2400" dirty="0"/>
              <a:t>05. </a:t>
            </a:r>
            <a:r>
              <a:rPr lang="zh-CN" altLang="zh-CN" sz="2400" dirty="0"/>
              <a:t>更多消息可关注“北理工创协”“北理健步”官方公众号进行了解</a:t>
            </a:r>
            <a:r>
              <a:rPr lang="en-US" altLang="zh-CN" sz="2400" dirty="0"/>
              <a:t>~</a:t>
            </a:r>
            <a:endParaRPr lang="zh-CN" altLang="zh-CN" sz="2400" dirty="0"/>
          </a:p>
          <a:p>
            <a:endParaRPr lang="zh-CN" altLang="zh-CN" sz="2400" dirty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098464" y="-113537"/>
            <a:ext cx="7237380" cy="1077218"/>
          </a:xfrm>
          <a:prstGeom prst="rect">
            <a:avLst/>
          </a:prstGeom>
          <a:gradFill flip="none" rotWithShape="1">
            <a:gsLst>
              <a:gs pos="0">
                <a:srgbClr val="C2DB42">
                  <a:tint val="66000"/>
                  <a:satMod val="160000"/>
                </a:srgbClr>
              </a:gs>
              <a:gs pos="50000">
                <a:srgbClr val="C2DB42">
                  <a:tint val="44500"/>
                  <a:satMod val="160000"/>
                </a:srgbClr>
              </a:gs>
              <a:gs pos="100000">
                <a:srgbClr val="C2DB42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400" dirty="0"/>
              <a:t>附：赛制要求说明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B7849C7-7FA1-495B-B1C5-2EF21AE20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774" y="10752896"/>
            <a:ext cx="2227719" cy="222771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4C9D802-FBE1-4085-BE47-3141736D11C5}"/>
              </a:ext>
            </a:extLst>
          </p:cNvPr>
          <p:cNvSpPr txBox="1"/>
          <p:nvPr/>
        </p:nvSpPr>
        <p:spPr>
          <a:xfrm>
            <a:off x="20522808" y="11699746"/>
            <a:ext cx="2227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微信扫一扫</a:t>
            </a:r>
            <a:endParaRPr lang="en-US" altLang="zh-CN" sz="2000" dirty="0"/>
          </a:p>
          <a:p>
            <a:r>
              <a:rPr lang="zh-CN" altLang="en-US" sz="2000" dirty="0"/>
              <a:t>关注“北理工创协”</a:t>
            </a:r>
            <a:endParaRPr lang="en-US" altLang="zh-CN" sz="2000" dirty="0"/>
          </a:p>
          <a:p>
            <a:r>
              <a:rPr lang="zh-CN" altLang="en-US" sz="2000" dirty="0"/>
              <a:t>了解更多活动信息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35326" y="432221"/>
            <a:ext cx="895952" cy="895952"/>
          </a:xfrm>
          <a:prstGeom prst="rect">
            <a:avLst/>
          </a:prstGeom>
        </p:spPr>
      </p:pic>
      <p:sp>
        <p:nvSpPr>
          <p:cNvPr id="930" name="文本"/>
          <p:cNvSpPr>
            <a:spLocks noGrp="1"/>
          </p:cNvSpPr>
          <p:nvPr>
            <p:ph type="ctrTitle"/>
          </p:nvPr>
        </p:nvSpPr>
        <p:spPr>
          <a:xfrm>
            <a:off x="2015420" y="835535"/>
            <a:ext cx="4886641" cy="48137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4400"/>
              </a:lnSpc>
            </a:pPr>
            <a:r>
              <a:rPr kumimoji="1" lang="zh-CN" altLang="en-US" sz="4000" dirty="0">
                <a:solidFill>
                  <a:srgbClr val="000000"/>
                </a:solidFill>
              </a:rPr>
              <a:t>快速进入公众号</a:t>
            </a:r>
          </a:p>
        </p:txBody>
      </p:sp>
      <p:sp>
        <p:nvSpPr>
          <p:cNvPr id="4384" name="文本"/>
          <p:cNvSpPr>
            <a:spLocks noGrp="1"/>
          </p:cNvSpPr>
          <p:nvPr>
            <p:ph type="ctrTitle"/>
          </p:nvPr>
        </p:nvSpPr>
        <p:spPr>
          <a:xfrm>
            <a:off x="9576648" y="2824947"/>
            <a:ext cx="1815713" cy="5867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3850"/>
              </a:lnSpc>
            </a:pPr>
            <a:r>
              <a:rPr lang="zh-CN" altLang="en-US" sz="3500" b="0" i="0" u="none" spc="0" dirty="0">
                <a:solidFill>
                  <a:srgbClr val="FFFFFF">
                    <a:alpha val="100000"/>
                  </a:srgbClr>
                </a:solidFill>
                <a:latin typeface="Alibaba PuHuiTi Regular" charset="-122"/>
                <a:ea typeface="Alibaba PuHuiTi Regular" charset="-122"/>
                <a:cs typeface="Alibaba PuHuiTi Regular" charset="-122"/>
              </a:rPr>
              <a:t>输入文字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pic>
        <p:nvPicPr>
          <p:cNvPr id="8630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-133350" y="8736098"/>
            <a:ext cx="24707850" cy="4995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F3DC511-BE91-46AB-9B18-D24F39759ED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134287" y="3954114"/>
            <a:ext cx="4843590" cy="311531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997CF856-3189-4715-850F-96B00AE31F62}"/>
              </a:ext>
            </a:extLst>
          </p:cNvPr>
          <p:cNvSpPr/>
          <p:nvPr/>
        </p:nvSpPr>
        <p:spPr>
          <a:xfrm>
            <a:off x="0" y="0"/>
            <a:ext cx="24384000" cy="586739"/>
          </a:xfrm>
          <a:prstGeom prst="rect">
            <a:avLst/>
          </a:prstGeom>
          <a:solidFill>
            <a:srgbClr val="C2DB42"/>
          </a:solidFill>
          <a:ln>
            <a:solidFill>
              <a:srgbClr val="C2D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B108C40-BF90-406E-91BB-A92200518C7D}"/>
              </a:ext>
            </a:extLst>
          </p:cNvPr>
          <p:cNvSpPr txBox="1"/>
          <p:nvPr/>
        </p:nvSpPr>
        <p:spPr>
          <a:xfrm>
            <a:off x="6134287" y="1745781"/>
            <a:ext cx="4886641" cy="166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dirty="0"/>
              <a:t>微信公众号搜索</a:t>
            </a:r>
            <a:r>
              <a:rPr lang="zh-CN" altLang="zh-CN" sz="3600" b="1" dirty="0"/>
              <a:t>“北理健步”</a:t>
            </a:r>
            <a:r>
              <a:rPr lang="zh-CN" altLang="zh-CN" sz="3600" dirty="0"/>
              <a:t>并关注</a:t>
            </a:r>
            <a:endParaRPr lang="zh-CN" altLang="en-US" sz="3600" dirty="0"/>
          </a:p>
        </p:txBody>
      </p:sp>
      <p:pic>
        <p:nvPicPr>
          <p:cNvPr id="22" name="Picture" descr="Picture">
            <a:extLst>
              <a:ext uri="{FF2B5EF4-FFF2-40B4-BE49-F238E27FC236}">
                <a16:creationId xmlns:a16="http://schemas.microsoft.com/office/drawing/2014/main" id="{BEE555D3-6106-4FCB-A10C-BCF672873C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14571811" y="3461339"/>
            <a:ext cx="1964448" cy="1964448"/>
          </a:xfrm>
          <a:prstGeom prst="rect">
            <a:avLst/>
          </a:prstGeom>
        </p:spPr>
      </p:pic>
      <p:pic>
        <p:nvPicPr>
          <p:cNvPr id="26" name="Picture" descr="Picture">
            <a:extLst>
              <a:ext uri="{FF2B5EF4-FFF2-40B4-BE49-F238E27FC236}">
                <a16:creationId xmlns:a16="http://schemas.microsoft.com/office/drawing/2014/main" id="{6FD234D6-E545-43A3-9556-A8D805EE27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6000"/>
          </a:blip>
          <a:stretch>
            <a:fillRect/>
          </a:stretch>
        </p:blipFill>
        <p:spPr>
          <a:xfrm>
            <a:off x="12842964" y="1982468"/>
            <a:ext cx="5422142" cy="54221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67250" y="447238"/>
            <a:ext cx="895952" cy="895952"/>
          </a:xfrm>
          <a:prstGeom prst="rect">
            <a:avLst/>
          </a:prstGeom>
        </p:spPr>
      </p:pic>
      <p:sp>
        <p:nvSpPr>
          <p:cNvPr id="930" name="文本"/>
          <p:cNvSpPr>
            <a:spLocks noGrp="1"/>
          </p:cNvSpPr>
          <p:nvPr>
            <p:ph type="ctrTitle"/>
          </p:nvPr>
        </p:nvSpPr>
        <p:spPr>
          <a:xfrm>
            <a:off x="2130457" y="820339"/>
            <a:ext cx="4210261" cy="507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4400"/>
              </a:lnSpc>
            </a:pPr>
            <a:r>
              <a:rPr kumimoji="1" lang="zh-CN" altLang="en-US" sz="4000" b="1" dirty="0">
                <a:solidFill>
                  <a:srgbClr val="484848">
                    <a:alpha val="100000"/>
                  </a:srgbClr>
                </a:solidFill>
                <a:ea typeface="Alibaba PuHuiTi Regular" charset="-122"/>
              </a:rPr>
              <a:t>用户注册</a:t>
            </a:r>
            <a:endParaRPr kumimoji="1" lang="zh-CN" altLang="en-US" sz="2000" b="1" dirty="0">
              <a:solidFill>
                <a:srgbClr val="000000"/>
              </a:solidFill>
            </a:endParaRPr>
          </a:p>
        </p:txBody>
      </p:sp>
      <p:pic>
        <p:nvPicPr>
          <p:cNvPr id="2977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-54144" y="8908997"/>
            <a:ext cx="24526566" cy="20912"/>
          </a:xfrm>
          <a:prstGeom prst="rect">
            <a:avLst/>
          </a:prstGeom>
        </p:spPr>
      </p:pic>
      <p:pic>
        <p:nvPicPr>
          <p:cNvPr id="3443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3130338" y="2405059"/>
            <a:ext cx="1105250" cy="1367150"/>
          </a:xfrm>
          <a:prstGeom prst="rect">
            <a:avLst/>
          </a:prstGeom>
        </p:spPr>
      </p:pic>
      <p:sp>
        <p:nvSpPr>
          <p:cNvPr id="3911" name="文本"/>
          <p:cNvSpPr>
            <a:spLocks noGrp="1"/>
          </p:cNvSpPr>
          <p:nvPr>
            <p:ph type="ctrTitle"/>
          </p:nvPr>
        </p:nvSpPr>
        <p:spPr>
          <a:xfrm>
            <a:off x="3365570" y="2642347"/>
            <a:ext cx="701567" cy="634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5500"/>
              </a:lnSpc>
            </a:pPr>
            <a:r>
              <a:rPr lang="zh-CN" altLang="en-US" sz="5000" b="0" i="0" u="none" spc="0" dirty="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01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pic>
        <p:nvPicPr>
          <p:cNvPr id="4884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9725197" y="2426081"/>
            <a:ext cx="1169023" cy="1446035"/>
          </a:xfrm>
          <a:prstGeom prst="rect">
            <a:avLst/>
          </a:prstGeom>
        </p:spPr>
      </p:pic>
      <p:sp>
        <p:nvSpPr>
          <p:cNvPr id="5352" name="文本"/>
          <p:cNvSpPr>
            <a:spLocks noGrp="1"/>
          </p:cNvSpPr>
          <p:nvPr>
            <p:ph type="ctrTitle"/>
          </p:nvPr>
        </p:nvSpPr>
        <p:spPr>
          <a:xfrm>
            <a:off x="10000718" y="2642347"/>
            <a:ext cx="701567" cy="634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5500"/>
              </a:lnSpc>
            </a:pPr>
            <a:r>
              <a:rPr lang="zh-CN" altLang="en-US" sz="5000" b="0" i="0" u="none" spc="0" dirty="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02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9211" name="文本"/>
          <p:cNvSpPr>
            <a:spLocks noGrp="1"/>
          </p:cNvSpPr>
          <p:nvPr>
            <p:ph type="ctrTitle"/>
          </p:nvPr>
        </p:nvSpPr>
        <p:spPr>
          <a:xfrm>
            <a:off x="1826516" y="9613746"/>
            <a:ext cx="20730968" cy="14599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latin typeface="+mn-ea"/>
                <a:ea typeface="+mn-ea"/>
              </a:rPr>
              <a:t>点击</a:t>
            </a:r>
            <a:r>
              <a:rPr lang="en-US" altLang="zh-CN" sz="4000" dirty="0">
                <a:latin typeface="+mn-ea"/>
                <a:ea typeface="+mn-ea"/>
              </a:rPr>
              <a:t>&lt;</a:t>
            </a:r>
            <a:r>
              <a:rPr lang="zh-CN" altLang="en-US" sz="4000" dirty="0">
                <a:latin typeface="+mn-ea"/>
                <a:ea typeface="+mn-ea"/>
              </a:rPr>
              <a:t>我的</a:t>
            </a:r>
            <a:r>
              <a:rPr lang="en-US" altLang="zh-CN" sz="4000" dirty="0">
                <a:latin typeface="+mn-ea"/>
                <a:ea typeface="+mn-ea"/>
              </a:rPr>
              <a:t>&gt;</a:t>
            </a:r>
            <a:r>
              <a:rPr lang="zh-CN" altLang="en-US" sz="4000" dirty="0">
                <a:latin typeface="+mn-ea"/>
                <a:ea typeface="+mn-ea"/>
              </a:rPr>
              <a:t>，跳转至图</a:t>
            </a:r>
            <a:r>
              <a:rPr lang="en-US" altLang="zh-CN" sz="4000" dirty="0">
                <a:latin typeface="+mn-ea"/>
                <a:ea typeface="+mn-ea"/>
              </a:rPr>
              <a:t>2</a:t>
            </a:r>
            <a:r>
              <a:rPr lang="zh-CN" altLang="en-US" sz="4000" dirty="0">
                <a:latin typeface="+mn-ea"/>
                <a:ea typeface="+mn-ea"/>
              </a:rPr>
              <a:t>界面，</a:t>
            </a:r>
            <a:r>
              <a:rPr lang="zh-CN" altLang="zh-CN" sz="4000" dirty="0">
                <a:latin typeface="+mn-ea"/>
                <a:ea typeface="+mn-ea"/>
                <a:sym typeface="+mn-ea"/>
              </a:rPr>
              <a:t>填好信息点击</a:t>
            </a:r>
            <a:r>
              <a:rPr lang="en-US" altLang="zh-CN" sz="4000" dirty="0">
                <a:latin typeface="+mn-ea"/>
                <a:ea typeface="+mn-ea"/>
                <a:sym typeface="+mn-ea"/>
              </a:rPr>
              <a:t>&lt;</a:t>
            </a:r>
            <a:r>
              <a:rPr lang="zh-CN" altLang="en-US" sz="4000" dirty="0">
                <a:latin typeface="+mn-ea"/>
                <a:ea typeface="+mn-ea"/>
                <a:sym typeface="+mn-ea"/>
              </a:rPr>
              <a:t>提交保存登陆</a:t>
            </a:r>
            <a:r>
              <a:rPr lang="en-US" altLang="zh-CN" sz="4000" dirty="0">
                <a:latin typeface="+mn-ea"/>
                <a:ea typeface="+mn-ea"/>
                <a:sym typeface="+mn-ea"/>
              </a:rPr>
              <a:t>&gt;</a:t>
            </a:r>
            <a:r>
              <a:rPr lang="zh-CN" altLang="en-US" sz="4000" dirty="0">
                <a:latin typeface="+mn-ea"/>
                <a:ea typeface="+mn-ea"/>
                <a:sym typeface="+mn-ea"/>
              </a:rPr>
              <a:t>，显示</a:t>
            </a:r>
            <a:r>
              <a:rPr lang="en-US" altLang="zh-CN" sz="4000" dirty="0">
                <a:latin typeface="+mn-ea"/>
                <a:ea typeface="+mn-ea"/>
                <a:sym typeface="+mn-ea"/>
              </a:rPr>
              <a:t>&lt;</a:t>
            </a:r>
            <a:r>
              <a:rPr lang="zh-CN" altLang="en-US" sz="4000" dirty="0">
                <a:latin typeface="+mn-ea"/>
                <a:ea typeface="+mn-ea"/>
                <a:sym typeface="+mn-ea"/>
              </a:rPr>
              <a:t>修改成功</a:t>
            </a:r>
            <a:r>
              <a:rPr lang="en-US" altLang="zh-CN" sz="4000" dirty="0">
                <a:latin typeface="+mn-ea"/>
                <a:ea typeface="+mn-ea"/>
                <a:sym typeface="+mn-ea"/>
              </a:rPr>
              <a:t>&gt;</a:t>
            </a:r>
            <a:r>
              <a:rPr lang="zh-CN" altLang="en-US" sz="4000" dirty="0">
                <a:latin typeface="+mn-ea"/>
                <a:ea typeface="+mn-ea"/>
                <a:sym typeface="+mn-ea"/>
              </a:rPr>
              <a:t>则表明</a:t>
            </a:r>
            <a:r>
              <a:rPr lang="zh-CN" altLang="zh-CN" sz="4000" dirty="0">
                <a:latin typeface="+mn-ea"/>
                <a:ea typeface="+mn-ea"/>
                <a:sym typeface="+mn-ea"/>
              </a:rPr>
              <a:t>注册完成并</a:t>
            </a:r>
            <a:r>
              <a:rPr lang="zh-CN" altLang="en-US" sz="4000" dirty="0">
                <a:latin typeface="+mn-ea"/>
                <a:ea typeface="+mn-ea"/>
                <a:sym typeface="+mn-ea"/>
              </a:rPr>
              <a:t>已成功登录。</a:t>
            </a:r>
            <a:br>
              <a:rPr lang="en-US" altLang="zh-CN" sz="4000" dirty="0">
                <a:latin typeface="+mn-ea"/>
                <a:ea typeface="+mn-ea"/>
                <a:sym typeface="+mn-ea"/>
              </a:rPr>
            </a:br>
            <a:r>
              <a:rPr lang="zh-CN" altLang="en-US" sz="4000" dirty="0">
                <a:latin typeface="+mn-ea"/>
                <a:ea typeface="+mn-ea"/>
                <a:sym typeface="+mn-ea"/>
              </a:rPr>
              <a:t>注意：第一次注册完成后持续登录状态，无需再次登录。</a:t>
            </a:r>
            <a:br>
              <a:rPr lang="en-US" altLang="zh-CN" dirty="0">
                <a:latin typeface="+mn-lt"/>
                <a:ea typeface="黑体" panose="02010609060101010101" pitchFamily="49" charset="-122"/>
              </a:rPr>
            </a:br>
            <a:br>
              <a:rPr lang="en-US" altLang="zh-CN" dirty="0">
                <a:latin typeface="+mn-lt"/>
                <a:ea typeface="黑体" panose="02010609060101010101" pitchFamily="49" charset="-122"/>
              </a:rPr>
            </a:br>
            <a:endParaRPr kumimoji="1" lang="zh-CN" altLang="en-US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D0DB987-4A64-49D5-994C-56FC2905B9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88" y="2426081"/>
            <a:ext cx="3568746" cy="5964431"/>
          </a:xfrm>
          <a:prstGeom prst="rect">
            <a:avLst/>
          </a:prstGeom>
        </p:spPr>
      </p:pic>
      <p:pic>
        <p:nvPicPr>
          <p:cNvPr id="26" name="Picture" descr="Picture">
            <a:extLst>
              <a:ext uri="{FF2B5EF4-FFF2-40B4-BE49-F238E27FC236}">
                <a16:creationId xmlns:a16="http://schemas.microsoft.com/office/drawing/2014/main" id="{AD033EC2-30CD-4C53-B7A1-553B1D960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6531190" y="2405059"/>
            <a:ext cx="1105250" cy="1367150"/>
          </a:xfrm>
          <a:prstGeom prst="rect">
            <a:avLst/>
          </a:prstGeom>
        </p:spPr>
      </p:pic>
      <p:sp>
        <p:nvSpPr>
          <p:cNvPr id="28" name="文本">
            <a:extLst>
              <a:ext uri="{FF2B5EF4-FFF2-40B4-BE49-F238E27FC236}">
                <a16:creationId xmlns:a16="http://schemas.microsoft.com/office/drawing/2014/main" id="{971B00CA-DAD6-4D74-AE09-5E5528934596}"/>
              </a:ext>
            </a:extLst>
          </p:cNvPr>
          <p:cNvSpPr txBox="1">
            <a:spLocks/>
          </p:cNvSpPr>
          <p:nvPr/>
        </p:nvSpPr>
        <p:spPr>
          <a:xfrm>
            <a:off x="16733031" y="2642347"/>
            <a:ext cx="701567" cy="6349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zh-CN" altLang="en-US" sz="5000" dirty="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0</a:t>
            </a:r>
            <a:r>
              <a:rPr lang="en-US" altLang="zh-CN" sz="5000" dirty="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3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B4C240B-BFB6-4C82-85F2-81F108B2FFD3}"/>
              </a:ext>
            </a:extLst>
          </p:cNvPr>
          <p:cNvSpPr txBox="1"/>
          <p:nvPr/>
        </p:nvSpPr>
        <p:spPr>
          <a:xfrm>
            <a:off x="6771631" y="8009716"/>
            <a:ext cx="793273" cy="2900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D2BBD56-6298-46D6-AC82-AE4B87418CE6}"/>
              </a:ext>
            </a:extLst>
          </p:cNvPr>
          <p:cNvSpPr/>
          <p:nvPr/>
        </p:nvSpPr>
        <p:spPr>
          <a:xfrm>
            <a:off x="0" y="0"/>
            <a:ext cx="24384000" cy="586739"/>
          </a:xfrm>
          <a:prstGeom prst="rect">
            <a:avLst/>
          </a:prstGeom>
          <a:solidFill>
            <a:srgbClr val="C2DB42"/>
          </a:solidFill>
          <a:ln>
            <a:solidFill>
              <a:srgbClr val="C2D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9F3762C-CE43-4A3F-9AC2-0C359CAADA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4126" y="2426081"/>
            <a:ext cx="3568746" cy="596443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B12DA1E8-FBB4-4D77-ACC5-A6A676C54B1E}"/>
              </a:ext>
            </a:extLst>
          </p:cNvPr>
          <p:cNvSpPr txBox="1"/>
          <p:nvPr/>
        </p:nvSpPr>
        <p:spPr>
          <a:xfrm>
            <a:off x="11728564" y="2770905"/>
            <a:ext cx="2025799" cy="4487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F28037C-A083-4984-923F-E159AD6881F6}"/>
              </a:ext>
            </a:extLst>
          </p:cNvPr>
          <p:cNvSpPr txBox="1"/>
          <p:nvPr/>
        </p:nvSpPr>
        <p:spPr>
          <a:xfrm>
            <a:off x="11736207" y="7616887"/>
            <a:ext cx="2025799" cy="4487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7700804F-27DC-45BB-9451-FB599BCC4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440" y="2439297"/>
            <a:ext cx="3568746" cy="5951215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AC5A00D4-D228-4C24-8BBB-B86862F38873}"/>
              </a:ext>
            </a:extLst>
          </p:cNvPr>
          <p:cNvSpPr/>
          <p:nvPr/>
        </p:nvSpPr>
        <p:spPr>
          <a:xfrm>
            <a:off x="18705494" y="5638133"/>
            <a:ext cx="1430638" cy="4240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5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67250" y="447238"/>
            <a:ext cx="895952" cy="895952"/>
          </a:xfrm>
          <a:prstGeom prst="rect">
            <a:avLst/>
          </a:prstGeom>
        </p:spPr>
      </p:pic>
      <p:sp>
        <p:nvSpPr>
          <p:cNvPr id="930" name="文本"/>
          <p:cNvSpPr>
            <a:spLocks noGrp="1"/>
          </p:cNvSpPr>
          <p:nvPr>
            <p:ph type="ctrTitle"/>
          </p:nvPr>
        </p:nvSpPr>
        <p:spPr>
          <a:xfrm>
            <a:off x="2130457" y="820339"/>
            <a:ext cx="4210261" cy="507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4400"/>
              </a:lnSpc>
            </a:pPr>
            <a:r>
              <a:rPr kumimoji="1" lang="zh-CN" altLang="en-US" sz="4000" b="1" dirty="0">
                <a:solidFill>
                  <a:srgbClr val="484848">
                    <a:alpha val="100000"/>
                  </a:srgbClr>
                </a:solidFill>
                <a:ea typeface="Alibaba PuHuiTi Regular" charset="-122"/>
              </a:rPr>
              <a:t>同步步数</a:t>
            </a:r>
            <a:endParaRPr kumimoji="1" lang="zh-CN" altLang="en-US" sz="2000" b="1" dirty="0">
              <a:solidFill>
                <a:srgbClr val="000000"/>
              </a:solidFill>
            </a:endParaRPr>
          </a:p>
        </p:txBody>
      </p:sp>
      <p:pic>
        <p:nvPicPr>
          <p:cNvPr id="2977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-54144" y="8908997"/>
            <a:ext cx="24526566" cy="20912"/>
          </a:xfrm>
          <a:prstGeom prst="rect">
            <a:avLst/>
          </a:prstGeom>
        </p:spPr>
      </p:pic>
      <p:pic>
        <p:nvPicPr>
          <p:cNvPr id="3443" name="Picture" descr="Picture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616764" y="2331825"/>
            <a:ext cx="1105250" cy="1367150"/>
          </a:xfrm>
          <a:prstGeom prst="rect">
            <a:avLst/>
          </a:prstGeom>
        </p:spPr>
      </p:pic>
      <p:sp>
        <p:nvSpPr>
          <p:cNvPr id="3911" name="文本"/>
          <p:cNvSpPr>
            <a:spLocks noGrp="1"/>
          </p:cNvSpPr>
          <p:nvPr>
            <p:ph type="ctrTitle"/>
          </p:nvPr>
        </p:nvSpPr>
        <p:spPr>
          <a:xfrm>
            <a:off x="1851996" y="2569113"/>
            <a:ext cx="701567" cy="634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5500"/>
              </a:lnSpc>
            </a:pPr>
            <a:r>
              <a:rPr lang="zh-CN" altLang="en-US" sz="5000" b="0" i="0" u="none" spc="0" dirty="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01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pic>
        <p:nvPicPr>
          <p:cNvPr id="4884" name="Picture" descr="Picture"/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6324015" y="2352847"/>
            <a:ext cx="1169023" cy="1446035"/>
          </a:xfrm>
          <a:prstGeom prst="rect">
            <a:avLst/>
          </a:prstGeom>
        </p:spPr>
      </p:pic>
      <p:sp>
        <p:nvSpPr>
          <p:cNvPr id="5352" name="文本"/>
          <p:cNvSpPr>
            <a:spLocks noGrp="1"/>
          </p:cNvSpPr>
          <p:nvPr>
            <p:ph type="ctrTitle"/>
          </p:nvPr>
        </p:nvSpPr>
        <p:spPr>
          <a:xfrm>
            <a:off x="6599536" y="2569113"/>
            <a:ext cx="701567" cy="634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5500"/>
              </a:lnSpc>
            </a:pPr>
            <a:r>
              <a:rPr lang="zh-CN" altLang="en-US" sz="5000" b="0" i="0" u="none" spc="0" dirty="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02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9211" name="文本"/>
          <p:cNvSpPr>
            <a:spLocks noGrp="1"/>
          </p:cNvSpPr>
          <p:nvPr>
            <p:ph type="ctrTitle"/>
          </p:nvPr>
        </p:nvSpPr>
        <p:spPr>
          <a:xfrm>
            <a:off x="1563179" y="8825046"/>
            <a:ext cx="21339987" cy="487004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+mn-ea"/>
                <a:ea typeface="+mn-ea"/>
              </a:rPr>
              <a:t>点击</a:t>
            </a:r>
            <a:r>
              <a:rPr lang="en-US" altLang="zh-CN" sz="4000" dirty="0">
                <a:latin typeface="+mn-ea"/>
                <a:ea typeface="+mn-ea"/>
              </a:rPr>
              <a:t>“</a:t>
            </a:r>
            <a:r>
              <a:rPr lang="zh-CN" altLang="en-US" sz="4000" dirty="0">
                <a:latin typeface="+mn-ea"/>
                <a:ea typeface="+mn-ea"/>
              </a:rPr>
              <a:t>运动</a:t>
            </a:r>
            <a:r>
              <a:rPr lang="en-US" altLang="zh-CN" sz="4000" dirty="0">
                <a:latin typeface="+mn-ea"/>
                <a:ea typeface="+mn-ea"/>
                <a:sym typeface="+mn-ea"/>
              </a:rPr>
              <a:t>”</a:t>
            </a:r>
            <a:r>
              <a:rPr lang="zh-CN" altLang="en-US" sz="4000" dirty="0">
                <a:latin typeface="+mn-ea"/>
                <a:ea typeface="+mn-ea"/>
                <a:sym typeface="+mn-ea"/>
              </a:rPr>
              <a:t>，</a:t>
            </a:r>
            <a:r>
              <a:rPr lang="en-US" altLang="zh-CN" sz="4000" dirty="0">
                <a:latin typeface="+mn-ea"/>
                <a:ea typeface="+mn-ea"/>
              </a:rPr>
              <a:t>&lt;</a:t>
            </a:r>
            <a:r>
              <a:rPr lang="zh-CN" altLang="zh-CN" sz="4000" dirty="0">
                <a:latin typeface="+mn-ea"/>
                <a:ea typeface="+mn-ea"/>
              </a:rPr>
              <a:t>同步步数</a:t>
            </a:r>
            <a:r>
              <a:rPr lang="en-US" altLang="zh-CN" sz="4000" dirty="0">
                <a:latin typeface="+mn-ea"/>
                <a:ea typeface="+mn-ea"/>
              </a:rPr>
              <a:t>&gt; </a:t>
            </a:r>
            <a:r>
              <a:rPr lang="zh-CN" altLang="en-US" sz="4000" dirty="0">
                <a:latin typeface="+mn-ea"/>
                <a:ea typeface="+mn-ea"/>
              </a:rPr>
              <a:t>可以实现同步步数功能，</a:t>
            </a:r>
            <a:r>
              <a:rPr lang="zh-CN" altLang="zh-CN" sz="4000" dirty="0">
                <a:latin typeface="+mn-ea"/>
                <a:ea typeface="+mn-ea"/>
              </a:rPr>
              <a:t>弹出界面显示昵称和步数则表示已开始同步</a:t>
            </a:r>
            <a:r>
              <a:rPr lang="zh-CN" altLang="en-US" sz="4000" dirty="0">
                <a:latin typeface="+mn-ea"/>
                <a:ea typeface="+mn-ea"/>
              </a:rPr>
              <a:t>。</a:t>
            </a:r>
            <a:br>
              <a:rPr lang="en-US" altLang="zh-CN" sz="4000" dirty="0">
                <a:latin typeface="+mn-ea"/>
                <a:ea typeface="+mn-ea"/>
              </a:rPr>
            </a:br>
            <a:r>
              <a:rPr lang="zh-CN" altLang="zh-CN" sz="4000" dirty="0">
                <a:latin typeface="+mn-ea"/>
                <a:ea typeface="+mn-ea"/>
              </a:rPr>
              <a:t>若没有显示步数，</a:t>
            </a:r>
            <a:r>
              <a:rPr lang="zh-CN" altLang="en-US" sz="4000" dirty="0">
                <a:latin typeface="+mn-ea"/>
                <a:ea typeface="+mn-ea"/>
              </a:rPr>
              <a:t>可根据</a:t>
            </a:r>
            <a:r>
              <a:rPr lang="en-US" altLang="zh-CN" sz="4000" dirty="0">
                <a:latin typeface="+mn-ea"/>
                <a:ea typeface="+mn-ea"/>
              </a:rPr>
              <a:t>2</a:t>
            </a:r>
            <a:r>
              <a:rPr lang="zh-CN" altLang="en-US" sz="4000" dirty="0">
                <a:latin typeface="+mn-ea"/>
                <a:ea typeface="+mn-ea"/>
              </a:rPr>
              <a:t>、</a:t>
            </a:r>
            <a:r>
              <a:rPr lang="en-US" altLang="zh-CN" sz="4000" dirty="0">
                <a:latin typeface="+mn-ea"/>
                <a:ea typeface="+mn-ea"/>
              </a:rPr>
              <a:t>3</a:t>
            </a:r>
            <a:r>
              <a:rPr lang="zh-CN" altLang="en-US" sz="4000" dirty="0">
                <a:latin typeface="+mn-ea"/>
                <a:ea typeface="+mn-ea"/>
              </a:rPr>
              <a:t>、</a:t>
            </a:r>
            <a:r>
              <a:rPr lang="en-US" altLang="zh-CN" sz="4000" dirty="0">
                <a:latin typeface="+mn-ea"/>
                <a:ea typeface="+mn-ea"/>
              </a:rPr>
              <a:t>4</a:t>
            </a:r>
            <a:r>
              <a:rPr lang="zh-CN" altLang="en-US" sz="4000" dirty="0">
                <a:latin typeface="+mn-ea"/>
                <a:ea typeface="+mn-ea"/>
              </a:rPr>
              <a:t>图操作更改设置：</a:t>
            </a:r>
            <a:br>
              <a:rPr lang="en-US" altLang="zh-CN" sz="4000" dirty="0">
                <a:latin typeface="+mn-ea"/>
                <a:ea typeface="+mn-ea"/>
              </a:rPr>
            </a:br>
            <a:r>
              <a:rPr lang="zh-CN" altLang="en-US" sz="4000" dirty="0">
                <a:latin typeface="+mn-ea"/>
                <a:ea typeface="+mn-ea"/>
              </a:rPr>
              <a:t>①点击右上“</a:t>
            </a:r>
            <a:r>
              <a:rPr lang="en-US" altLang="zh-CN" sz="4000" dirty="0">
                <a:latin typeface="+mn-ea"/>
                <a:ea typeface="+mn-ea"/>
              </a:rPr>
              <a:t>…</a:t>
            </a:r>
            <a:r>
              <a:rPr lang="zh-CN" altLang="en-US" sz="4000" dirty="0">
                <a:latin typeface="+mn-ea"/>
                <a:ea typeface="+mn-ea"/>
              </a:rPr>
              <a:t>”符号；②</a:t>
            </a:r>
            <a:r>
              <a:rPr lang="zh-CN" altLang="zh-CN" sz="4000" dirty="0">
                <a:latin typeface="+mn-ea"/>
                <a:ea typeface="+mn-ea"/>
              </a:rPr>
              <a:t>选择</a:t>
            </a:r>
            <a:r>
              <a:rPr lang="en-US" altLang="zh-CN" sz="4000" dirty="0">
                <a:latin typeface="+mn-ea"/>
                <a:ea typeface="+mn-ea"/>
              </a:rPr>
              <a:t>&lt;</a:t>
            </a:r>
            <a:r>
              <a:rPr lang="zh-CN" altLang="zh-CN" sz="4000" dirty="0">
                <a:latin typeface="+mn-ea"/>
                <a:ea typeface="+mn-ea"/>
              </a:rPr>
              <a:t>设置</a:t>
            </a:r>
            <a:r>
              <a:rPr lang="en-US" altLang="zh-CN" sz="4000" dirty="0">
                <a:latin typeface="+mn-ea"/>
                <a:ea typeface="+mn-ea"/>
              </a:rPr>
              <a:t>&gt;</a:t>
            </a:r>
            <a:r>
              <a:rPr lang="zh-CN" altLang="en-US" sz="4000" dirty="0">
                <a:latin typeface="+mn-ea"/>
                <a:ea typeface="+mn-ea"/>
              </a:rPr>
              <a:t>；③</a:t>
            </a:r>
            <a:r>
              <a:rPr lang="zh-CN" altLang="zh-CN" sz="4000" dirty="0">
                <a:latin typeface="+mn-ea"/>
                <a:ea typeface="+mn-ea"/>
              </a:rPr>
              <a:t>允许公众号使用您的用户信息和微信运动步数</a:t>
            </a:r>
            <a:r>
              <a:rPr lang="zh-CN" altLang="en-US" sz="4000" dirty="0">
                <a:latin typeface="+mn-ea"/>
                <a:ea typeface="+mn-ea"/>
              </a:rPr>
              <a:t>。</a:t>
            </a:r>
            <a:br>
              <a:rPr lang="en-US" altLang="zh-CN" sz="4000" dirty="0">
                <a:latin typeface="+mn-ea"/>
                <a:ea typeface="+mn-ea"/>
              </a:rPr>
            </a:br>
            <a:r>
              <a:rPr lang="zh-CN" altLang="zh-CN" sz="4000" dirty="0">
                <a:latin typeface="+mn-ea"/>
                <a:ea typeface="+mn-ea"/>
              </a:rPr>
              <a:t>开启后返回界面，如果没有显示步数，回到公众号点击同步步数。</a:t>
            </a:r>
            <a:br>
              <a:rPr lang="en-US" altLang="zh-CN" sz="4000" dirty="0">
                <a:latin typeface="+mn-ea"/>
                <a:ea typeface="+mn-ea"/>
              </a:rPr>
            </a:br>
            <a:r>
              <a:rPr lang="zh-CN" altLang="en-US" sz="4000" b="1" dirty="0">
                <a:latin typeface="+mn-ea"/>
                <a:ea typeface="+mn-ea"/>
              </a:rPr>
              <a:t>注：</a:t>
            </a:r>
            <a:r>
              <a:rPr lang="zh-CN" altLang="en-US" sz="4000" b="1" dirty="0">
                <a:latin typeface="+mn-ea"/>
              </a:rPr>
              <a:t>参赛期间需要每天点击</a:t>
            </a:r>
            <a:r>
              <a:rPr lang="en-US" altLang="zh-CN" sz="4000" b="1" dirty="0">
                <a:latin typeface="+mn-ea"/>
              </a:rPr>
              <a:t>&lt;</a:t>
            </a:r>
            <a:r>
              <a:rPr lang="zh-CN" altLang="en-US" sz="4000" b="1" dirty="0">
                <a:latin typeface="+mn-ea"/>
              </a:rPr>
              <a:t>同步步数</a:t>
            </a:r>
            <a:r>
              <a:rPr lang="en-US" altLang="zh-CN" sz="4000" b="1" dirty="0">
                <a:latin typeface="+mn-ea"/>
              </a:rPr>
              <a:t>&gt;</a:t>
            </a:r>
            <a:r>
              <a:rPr lang="zh-CN" altLang="en-US" sz="4000" b="1" dirty="0">
                <a:latin typeface="+mn-ea"/>
              </a:rPr>
              <a:t>进行数据更新！</a:t>
            </a:r>
            <a:br>
              <a:rPr lang="zh-CN" altLang="zh-CN" sz="4000" dirty="0">
                <a:latin typeface="+mn-ea"/>
                <a:ea typeface="+mn-ea"/>
              </a:rPr>
            </a:br>
            <a:b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kumimoji="1" lang="zh-CN" altLang="en-US" sz="4000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26" name="Picture" descr="Picture">
            <a:extLst>
              <a:ext uri="{FF2B5EF4-FFF2-40B4-BE49-F238E27FC236}">
                <a16:creationId xmlns:a16="http://schemas.microsoft.com/office/drawing/2014/main" id="{AD033EC2-30CD-4C53-B7A1-553B1D9603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1111481" y="2370951"/>
            <a:ext cx="1105250" cy="1367150"/>
          </a:xfrm>
          <a:prstGeom prst="rect">
            <a:avLst/>
          </a:prstGeom>
        </p:spPr>
      </p:pic>
      <p:sp>
        <p:nvSpPr>
          <p:cNvPr id="28" name="文本">
            <a:extLst>
              <a:ext uri="{FF2B5EF4-FFF2-40B4-BE49-F238E27FC236}">
                <a16:creationId xmlns:a16="http://schemas.microsoft.com/office/drawing/2014/main" id="{971B00CA-DAD6-4D74-AE09-5E5528934596}"/>
              </a:ext>
            </a:extLst>
          </p:cNvPr>
          <p:cNvSpPr txBox="1">
            <a:spLocks/>
          </p:cNvSpPr>
          <p:nvPr/>
        </p:nvSpPr>
        <p:spPr>
          <a:xfrm>
            <a:off x="11313322" y="2608239"/>
            <a:ext cx="701567" cy="6349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zh-CN" altLang="en-US" sz="5000" dirty="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0</a:t>
            </a:r>
            <a:r>
              <a:rPr lang="en-US" altLang="zh-CN" sz="5000" dirty="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3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D2BBD56-6298-46D6-AC82-AE4B87418CE6}"/>
              </a:ext>
            </a:extLst>
          </p:cNvPr>
          <p:cNvSpPr/>
          <p:nvPr/>
        </p:nvSpPr>
        <p:spPr>
          <a:xfrm>
            <a:off x="0" y="0"/>
            <a:ext cx="24384000" cy="586739"/>
          </a:xfrm>
          <a:prstGeom prst="rect">
            <a:avLst/>
          </a:prstGeom>
          <a:solidFill>
            <a:srgbClr val="C2DB42"/>
          </a:solidFill>
          <a:ln>
            <a:solidFill>
              <a:srgbClr val="C2D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C5A00D4-D228-4C24-8BBB-B86862F38873}"/>
              </a:ext>
            </a:extLst>
          </p:cNvPr>
          <p:cNvSpPr/>
          <p:nvPr/>
        </p:nvSpPr>
        <p:spPr>
          <a:xfrm>
            <a:off x="12584540" y="6738128"/>
            <a:ext cx="1430638" cy="4240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8FAE2B2-1A19-44B8-B81B-16585A1ABB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278" y="2376293"/>
            <a:ext cx="3568746" cy="599292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3D04F275-419A-4AFA-9AE8-8A79F3D4F68F}"/>
              </a:ext>
            </a:extLst>
          </p:cNvPr>
          <p:cNvSpPr/>
          <p:nvPr/>
        </p:nvSpPr>
        <p:spPr>
          <a:xfrm>
            <a:off x="3097486" y="7044850"/>
            <a:ext cx="1024152" cy="2344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1963330-6894-4813-92EC-C154EDAA2FAF}"/>
              </a:ext>
            </a:extLst>
          </p:cNvPr>
          <p:cNvSpPr txBox="1"/>
          <p:nvPr/>
        </p:nvSpPr>
        <p:spPr>
          <a:xfrm>
            <a:off x="3225140" y="7957055"/>
            <a:ext cx="768844" cy="244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18FEE9-B230-44B6-A3DE-BEF395F406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29" y="2252103"/>
            <a:ext cx="3564010" cy="6139744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CD191A91-E86C-475F-8438-829DCFCFF3F0}"/>
              </a:ext>
            </a:extLst>
          </p:cNvPr>
          <p:cNvSpPr txBox="1"/>
          <p:nvPr/>
        </p:nvSpPr>
        <p:spPr>
          <a:xfrm>
            <a:off x="9926721" y="2352847"/>
            <a:ext cx="751705" cy="244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02BDA3E9-1F86-48D0-BC24-75F43FB8B1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173" y="2376293"/>
            <a:ext cx="3564010" cy="600796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20EB121-5940-4492-B88D-CCB72518B9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711" y="2394659"/>
            <a:ext cx="3564010" cy="5926559"/>
          </a:xfrm>
          <a:prstGeom prst="rect">
            <a:avLst/>
          </a:prstGeom>
        </p:spPr>
      </p:pic>
      <p:pic>
        <p:nvPicPr>
          <p:cNvPr id="34" name="Picture" descr="Picture">
            <a:extLst>
              <a:ext uri="{FF2B5EF4-FFF2-40B4-BE49-F238E27FC236}">
                <a16:creationId xmlns:a16="http://schemas.microsoft.com/office/drawing/2014/main" id="{29D1571D-7656-410D-9C1E-770E8F00F6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5827822" y="2394659"/>
            <a:ext cx="1105250" cy="1367150"/>
          </a:xfrm>
          <a:prstGeom prst="rect">
            <a:avLst/>
          </a:prstGeom>
        </p:spPr>
      </p:pic>
      <p:sp>
        <p:nvSpPr>
          <p:cNvPr id="35" name="文本">
            <a:extLst>
              <a:ext uri="{FF2B5EF4-FFF2-40B4-BE49-F238E27FC236}">
                <a16:creationId xmlns:a16="http://schemas.microsoft.com/office/drawing/2014/main" id="{01AFE0CB-E68E-4294-A8E2-6A9D9B8FC1D1}"/>
              </a:ext>
            </a:extLst>
          </p:cNvPr>
          <p:cNvSpPr txBox="1">
            <a:spLocks/>
          </p:cNvSpPr>
          <p:nvPr/>
        </p:nvSpPr>
        <p:spPr>
          <a:xfrm>
            <a:off x="16063054" y="2631947"/>
            <a:ext cx="701567" cy="6349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zh-CN" altLang="en-US" sz="5000" dirty="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0</a:t>
            </a:r>
            <a:r>
              <a:rPr lang="en-US" altLang="zh-CN" sz="5000" dirty="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4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B91A365-836E-4DB6-9D8D-7C5B0C06337B}"/>
              </a:ext>
            </a:extLst>
          </p:cNvPr>
          <p:cNvSpPr/>
          <p:nvPr/>
        </p:nvSpPr>
        <p:spPr>
          <a:xfrm>
            <a:off x="19376379" y="3151361"/>
            <a:ext cx="1151342" cy="586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9C9B45C-10C0-4C31-82E5-13EF43902EE8}"/>
              </a:ext>
            </a:extLst>
          </p:cNvPr>
          <p:cNvSpPr/>
          <p:nvPr/>
        </p:nvSpPr>
        <p:spPr>
          <a:xfrm>
            <a:off x="12939562" y="6858000"/>
            <a:ext cx="720593" cy="737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40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4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579450" y="405825"/>
            <a:ext cx="895952" cy="895952"/>
          </a:xfrm>
          <a:prstGeom prst="rect">
            <a:avLst/>
          </a:prstGeom>
        </p:spPr>
      </p:pic>
      <p:sp>
        <p:nvSpPr>
          <p:cNvPr id="3736" name="文本"/>
          <p:cNvSpPr>
            <a:spLocks noGrp="1"/>
          </p:cNvSpPr>
          <p:nvPr>
            <p:ph type="ctrTitle"/>
          </p:nvPr>
        </p:nvSpPr>
        <p:spPr>
          <a:xfrm>
            <a:off x="1776443" y="853801"/>
            <a:ext cx="4527305" cy="5750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4400"/>
              </a:lnSpc>
            </a:pPr>
            <a:r>
              <a:rPr kumimoji="1" lang="zh-CN" altLang="en-US" sz="4000" b="1" dirty="0">
                <a:solidFill>
                  <a:srgbClr val="484848">
                    <a:alpha val="100000"/>
                  </a:srgbClr>
                </a:solidFill>
                <a:ea typeface="Alibaba PuHuiTi Regular" charset="-122"/>
              </a:rPr>
              <a:t>个人组建战队</a:t>
            </a:r>
            <a:endParaRPr kumimoji="1"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5785" name="文本"/>
          <p:cNvSpPr>
            <a:spLocks noGrp="1"/>
          </p:cNvSpPr>
          <p:nvPr>
            <p:ph type="ctrTitle"/>
          </p:nvPr>
        </p:nvSpPr>
        <p:spPr>
          <a:xfrm>
            <a:off x="2495272" y="6799047"/>
            <a:ext cx="1179457" cy="47103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3850"/>
              </a:lnSpc>
            </a:pPr>
            <a:r>
              <a:rPr lang="zh-CN" altLang="en-US" sz="3500" b="0" i="0" u="none" spc="0" dirty="0">
                <a:solidFill>
                  <a:srgbClr val="FFFFFF">
                    <a:alpha val="100000"/>
                  </a:srgbClr>
                </a:solidFill>
                <a:latin typeface="Alibaba PuHuiTi Regular" charset="-122"/>
                <a:ea typeface="Alibaba PuHuiTi Regular" charset="-122"/>
                <a:cs typeface="Alibaba PuHuiTi Regular" charset="-122"/>
              </a:rPr>
              <a:t>输入文字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6815" name="文本"/>
          <p:cNvSpPr>
            <a:spLocks noGrp="1"/>
          </p:cNvSpPr>
          <p:nvPr>
            <p:ph type="ctrTitle"/>
          </p:nvPr>
        </p:nvSpPr>
        <p:spPr>
          <a:xfrm>
            <a:off x="1589007" y="7383711"/>
            <a:ext cx="2356849" cy="5933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2420"/>
              </a:lnSpc>
            </a:pPr>
            <a:r>
              <a:rPr lang="zh-CN" altLang="en-US" sz="2200" b="0" i="0" u="none" spc="0" dirty="0">
                <a:solidFill>
                  <a:srgbClr val="FFFFFF">
                    <a:alpha val="100000"/>
                  </a:srgbClr>
                </a:solidFill>
                <a:latin typeface="Alibaba PuHuiTi Regular" charset="-122"/>
                <a:ea typeface="Alibaba PuHuiTi Regular" charset="-122"/>
                <a:cs typeface="Alibaba PuHuiTi Regular" charset="-122"/>
              </a:rPr>
              <a:t>With summer travel season here, so are new warning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7891" name="文本"/>
          <p:cNvSpPr>
            <a:spLocks noGrp="1"/>
          </p:cNvSpPr>
          <p:nvPr>
            <p:ph type="ctrTitle"/>
          </p:nvPr>
        </p:nvSpPr>
        <p:spPr>
          <a:xfrm>
            <a:off x="7281547" y="8509966"/>
            <a:ext cx="1096295" cy="3630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3850"/>
              </a:lnSpc>
            </a:pPr>
            <a:r>
              <a:rPr lang="zh-CN" altLang="en-US" sz="3500" b="0" i="0" u="none" spc="0" dirty="0">
                <a:solidFill>
                  <a:srgbClr val="FFFFFF">
                    <a:alpha val="100000"/>
                  </a:srgbClr>
                </a:solidFill>
                <a:latin typeface="Alibaba PuHuiTi Regular" charset="-122"/>
                <a:ea typeface="Alibaba PuHuiTi Regular" charset="-122"/>
                <a:cs typeface="Alibaba PuHuiTi Regular" charset="-122"/>
              </a:rPr>
              <a:t>输入文字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pic>
        <p:nvPicPr>
          <p:cNvPr id="1399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578746" y="2901137"/>
            <a:ext cx="3429467" cy="3429467"/>
          </a:xfrm>
          <a:prstGeom prst="rect">
            <a:avLst/>
          </a:prstGeom>
        </p:spPr>
      </p:pic>
      <p:sp>
        <p:nvSpPr>
          <p:cNvPr id="8922" name="文本"/>
          <p:cNvSpPr>
            <a:spLocks noGrp="1"/>
          </p:cNvSpPr>
          <p:nvPr>
            <p:ph type="ctrTitle"/>
          </p:nvPr>
        </p:nvSpPr>
        <p:spPr>
          <a:xfrm>
            <a:off x="6546198" y="9086435"/>
            <a:ext cx="2190670" cy="45730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2420"/>
              </a:lnSpc>
            </a:pPr>
            <a:r>
              <a:rPr lang="zh-CN" altLang="en-US" sz="2200" b="0" i="0" u="none" spc="0" dirty="0">
                <a:solidFill>
                  <a:srgbClr val="FFFFFF">
                    <a:alpha val="100000"/>
                  </a:srgbClr>
                </a:solidFill>
                <a:latin typeface="Alibaba PuHuiTi Regular" charset="-122"/>
                <a:ea typeface="Alibaba PuHuiTi Regular" charset="-122"/>
                <a:cs typeface="Alibaba PuHuiTi Regular" charset="-122"/>
              </a:rPr>
              <a:t>With summer travel season here, so are new warning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9999" name="文本"/>
          <p:cNvSpPr>
            <a:spLocks noGrp="1"/>
          </p:cNvSpPr>
          <p:nvPr>
            <p:ph type="ctrTitle"/>
          </p:nvPr>
        </p:nvSpPr>
        <p:spPr>
          <a:xfrm>
            <a:off x="290974" y="8926211"/>
            <a:ext cx="23948134" cy="411722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indent="457200">
              <a:lnSpc>
                <a:spcPct val="150000"/>
              </a:lnSpc>
            </a:pPr>
            <a:r>
              <a:rPr lang="zh-CN" altLang="en-US" sz="3200" dirty="0">
                <a:latin typeface="+mn-ea"/>
                <a:ea typeface="+mn-ea"/>
              </a:rPr>
              <a:t>用户可以创建属于自己的团队：</a:t>
            </a:r>
            <a:br>
              <a:rPr lang="en-US" altLang="zh-CN" sz="3200" dirty="0">
                <a:latin typeface="+mn-ea"/>
                <a:ea typeface="+mn-ea"/>
              </a:rPr>
            </a:br>
            <a:r>
              <a:rPr lang="en-US" altLang="zh-CN" sz="3200" dirty="0">
                <a:latin typeface="+mn-ea"/>
                <a:ea typeface="+mn-ea"/>
              </a:rPr>
              <a:t>	</a:t>
            </a:r>
            <a:r>
              <a:rPr lang="en-US" altLang="zh-CN" sz="3200" b="1" dirty="0">
                <a:latin typeface="+mn-ea"/>
                <a:ea typeface="+mn-ea"/>
              </a:rPr>
              <a:t>A.</a:t>
            </a:r>
            <a:r>
              <a:rPr lang="zh-CN" altLang="en-US" sz="3200" b="1" dirty="0">
                <a:latin typeface="+mn-ea"/>
                <a:ea typeface="+mn-ea"/>
              </a:rPr>
              <a:t>创建团队：</a:t>
            </a:r>
            <a:r>
              <a:rPr lang="zh-CN" altLang="en-US" sz="3200" dirty="0">
                <a:latin typeface="+mn-ea"/>
                <a:ea typeface="+mn-ea"/>
              </a:rPr>
              <a:t>点击</a:t>
            </a:r>
            <a:r>
              <a:rPr lang="en-US" altLang="zh-CN" sz="3200" dirty="0">
                <a:latin typeface="+mn-ea"/>
                <a:ea typeface="+mn-ea"/>
              </a:rPr>
              <a:t>&lt;</a:t>
            </a:r>
            <a:r>
              <a:rPr lang="zh-CN" altLang="en-US" sz="3200" dirty="0">
                <a:latin typeface="+mn-ea"/>
                <a:ea typeface="+mn-ea"/>
              </a:rPr>
              <a:t>创建团队</a:t>
            </a:r>
            <a:r>
              <a:rPr lang="en-US" altLang="zh-CN" sz="3200" dirty="0">
                <a:latin typeface="+mn-ea"/>
                <a:ea typeface="+mn-ea"/>
              </a:rPr>
              <a:t>&gt;</a:t>
            </a:r>
            <a:r>
              <a:rPr lang="zh-CN" altLang="en-US" sz="3200" dirty="0">
                <a:latin typeface="+mn-ea"/>
                <a:ea typeface="+mn-ea"/>
              </a:rPr>
              <a:t>，选择创建战队的类型，输入基本信息后进行</a:t>
            </a:r>
            <a:r>
              <a:rPr lang="en-US" altLang="zh-CN" sz="3200" dirty="0">
                <a:latin typeface="+mn-ea"/>
                <a:ea typeface="+mn-ea"/>
              </a:rPr>
              <a:t>&lt;</a:t>
            </a:r>
            <a:r>
              <a:rPr lang="zh-CN" altLang="en-US" sz="3200" dirty="0">
                <a:latin typeface="+mn-ea"/>
                <a:ea typeface="+mn-ea"/>
              </a:rPr>
              <a:t>提交</a:t>
            </a:r>
            <a:r>
              <a:rPr lang="en-US" altLang="zh-CN" sz="3200" dirty="0">
                <a:latin typeface="+mn-ea"/>
                <a:ea typeface="+mn-ea"/>
              </a:rPr>
              <a:t>&gt;</a:t>
            </a:r>
            <a:r>
              <a:rPr lang="zh-CN" altLang="en-US" sz="3200" dirty="0">
                <a:latin typeface="+mn-ea"/>
                <a:ea typeface="+mn-ea"/>
              </a:rPr>
              <a:t>，完成团队组建。</a:t>
            </a:r>
            <a:br>
              <a:rPr lang="en-US" altLang="zh-CN" sz="3200" dirty="0">
                <a:latin typeface="+mn-ea"/>
                <a:ea typeface="+mn-ea"/>
              </a:rPr>
            </a:br>
            <a:r>
              <a:rPr lang="en-US" altLang="zh-CN" sz="3200" dirty="0">
                <a:latin typeface="+mn-ea"/>
                <a:ea typeface="+mn-ea"/>
              </a:rPr>
              <a:t>	</a:t>
            </a:r>
            <a:r>
              <a:rPr lang="en-US" altLang="zh-CN" sz="3200" b="1" dirty="0">
                <a:latin typeface="+mn-ea"/>
                <a:ea typeface="+mn-ea"/>
              </a:rPr>
              <a:t>B.</a:t>
            </a:r>
            <a:r>
              <a:rPr lang="zh-CN" altLang="en-US" sz="3200" b="1" dirty="0">
                <a:latin typeface="+mn-ea"/>
                <a:ea typeface="+mn-ea"/>
              </a:rPr>
              <a:t>修改团队资料：</a:t>
            </a:r>
            <a:r>
              <a:rPr lang="zh-CN" altLang="en-US" sz="3200" dirty="0">
                <a:latin typeface="+mn-ea"/>
                <a:ea typeface="+mn-ea"/>
              </a:rPr>
              <a:t>点击团队头像可以查看团队成员；</a:t>
            </a:r>
            <a:br>
              <a:rPr lang="en-US" altLang="zh-CN" sz="3200" dirty="0">
                <a:latin typeface="+mn-ea"/>
                <a:ea typeface="+mn-ea"/>
              </a:rPr>
            </a:br>
            <a:r>
              <a:rPr lang="en-US" altLang="zh-CN" sz="3200" dirty="0">
                <a:latin typeface="+mn-ea"/>
                <a:ea typeface="+mn-ea"/>
              </a:rPr>
              <a:t>				</a:t>
            </a:r>
            <a:r>
              <a:rPr lang="zh-CN" altLang="en-US" sz="3200" dirty="0">
                <a:latin typeface="+mn-ea"/>
                <a:ea typeface="+mn-ea"/>
              </a:rPr>
              <a:t>点击右上角“健步团资料”可以修改入团邀请码</a:t>
            </a:r>
            <a:r>
              <a:rPr lang="en-US" altLang="zh-CN" sz="3200" dirty="0">
                <a:latin typeface="+mn-ea"/>
                <a:ea typeface="+mn-ea"/>
              </a:rPr>
              <a:t>——</a:t>
            </a:r>
            <a:r>
              <a:rPr lang="zh-CN" altLang="en-US" sz="3200" b="1" dirty="0">
                <a:latin typeface="+mn-ea"/>
                <a:ea typeface="+mn-ea"/>
              </a:rPr>
              <a:t>邀请码一定要及时修改哦</a:t>
            </a:r>
            <a:r>
              <a:rPr lang="en-US" altLang="zh-CN" sz="3200" b="1" dirty="0">
                <a:latin typeface="+mn-ea"/>
                <a:ea typeface="+mn-ea"/>
              </a:rPr>
              <a:t>~</a:t>
            </a:r>
            <a:br>
              <a:rPr lang="en-US" altLang="zh-CN" sz="3200" b="1" dirty="0">
                <a:latin typeface="+mn-ea"/>
                <a:ea typeface="+mn-ea"/>
              </a:rPr>
            </a:br>
            <a:r>
              <a:rPr lang="en-US" altLang="zh-CN" sz="3200" b="1" dirty="0">
                <a:latin typeface="+mn-ea"/>
                <a:ea typeface="+mn-ea"/>
              </a:rPr>
              <a:t>	C.</a:t>
            </a:r>
            <a:r>
              <a:rPr lang="zh-CN" altLang="en-US" sz="3200" b="1" dirty="0">
                <a:latin typeface="+mn-ea"/>
                <a:ea typeface="+mn-ea"/>
              </a:rPr>
              <a:t>邀请入团：</a:t>
            </a:r>
            <a:r>
              <a:rPr lang="zh-CN" altLang="en-US" sz="3200" dirty="0">
                <a:latin typeface="+mn-ea"/>
                <a:ea typeface="+mn-ea"/>
              </a:rPr>
              <a:t>点击团队头像</a:t>
            </a:r>
            <a:r>
              <a:rPr lang="en-US" altLang="zh-CN" sz="3200" dirty="0">
                <a:latin typeface="+mn-ea"/>
                <a:ea typeface="+mn-ea"/>
              </a:rPr>
              <a:t>—&lt;</a:t>
            </a:r>
            <a:r>
              <a:rPr lang="zh-CN" altLang="en-US" sz="3200" dirty="0">
                <a:latin typeface="+mn-ea"/>
                <a:ea typeface="+mn-ea"/>
              </a:rPr>
              <a:t>邀请入团</a:t>
            </a:r>
            <a:r>
              <a:rPr lang="en-US" altLang="zh-CN" sz="3200" dirty="0">
                <a:latin typeface="+mn-ea"/>
                <a:ea typeface="+mn-ea"/>
              </a:rPr>
              <a:t>&gt;</a:t>
            </a:r>
            <a:r>
              <a:rPr lang="zh-CN" altLang="en-US" sz="3200" dirty="0">
                <a:latin typeface="+mn-ea"/>
                <a:ea typeface="+mn-ea"/>
              </a:rPr>
              <a:t>，根据提示将入团邀请发送给指定好友，邀其入团。</a:t>
            </a:r>
            <a:endParaRPr kumimoji="1" lang="zh-CN" altLang="en-US" sz="40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9269EC2-5B11-4A35-84D8-CD8307B7BF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81" y="2880872"/>
            <a:ext cx="3420653" cy="565095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B6BE1EE-DD17-4D90-BF33-D3FA5C4F6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92" y="2874677"/>
            <a:ext cx="3415971" cy="5650955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D116C17C-1DFD-40C5-8135-A4C832D341C3}"/>
              </a:ext>
            </a:extLst>
          </p:cNvPr>
          <p:cNvSpPr txBox="1"/>
          <p:nvPr/>
        </p:nvSpPr>
        <p:spPr>
          <a:xfrm>
            <a:off x="1050391" y="3770877"/>
            <a:ext cx="764262" cy="6964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AC1CA7E-5D82-4E70-9848-1DF5E01946B7}"/>
              </a:ext>
            </a:extLst>
          </p:cNvPr>
          <p:cNvSpPr txBox="1"/>
          <p:nvPr/>
        </p:nvSpPr>
        <p:spPr>
          <a:xfrm>
            <a:off x="6796311" y="6866880"/>
            <a:ext cx="901078" cy="3297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CAE49FC-B519-4ED1-A280-C150D7693C8B}"/>
              </a:ext>
            </a:extLst>
          </p:cNvPr>
          <p:cNvSpPr/>
          <p:nvPr/>
        </p:nvSpPr>
        <p:spPr>
          <a:xfrm>
            <a:off x="0" y="0"/>
            <a:ext cx="24384000" cy="586739"/>
          </a:xfrm>
          <a:prstGeom prst="rect">
            <a:avLst/>
          </a:prstGeom>
          <a:solidFill>
            <a:srgbClr val="C2DB42"/>
          </a:solidFill>
          <a:ln>
            <a:solidFill>
              <a:srgbClr val="C2D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55EA025-25BE-485E-BB44-57EBB42283B8}"/>
              </a:ext>
            </a:extLst>
          </p:cNvPr>
          <p:cNvSpPr txBox="1"/>
          <p:nvPr/>
        </p:nvSpPr>
        <p:spPr>
          <a:xfrm>
            <a:off x="6743079" y="5051783"/>
            <a:ext cx="2173230" cy="7779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4CC9B6F-2670-49F3-804C-34746E126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487" y="2903087"/>
            <a:ext cx="3345365" cy="55618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EE7F3A3-BEA9-4EEA-8798-FCA22ECF20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942" y="2880873"/>
            <a:ext cx="3345365" cy="583582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5171F-D733-4E51-9086-963109C535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218" y="2859012"/>
            <a:ext cx="3345365" cy="5580610"/>
          </a:xfrm>
          <a:prstGeom prst="rect">
            <a:avLst/>
          </a:prstGeom>
        </p:spPr>
      </p:pic>
      <p:pic>
        <p:nvPicPr>
          <p:cNvPr id="26" name="Picture" descr="Picture">
            <a:extLst>
              <a:ext uri="{FF2B5EF4-FFF2-40B4-BE49-F238E27FC236}">
                <a16:creationId xmlns:a16="http://schemas.microsoft.com/office/drawing/2014/main" id="{676B4D75-E0D6-4063-B4F0-A25EA4D06B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124191" y="2880872"/>
            <a:ext cx="903235" cy="1117265"/>
          </a:xfrm>
          <a:prstGeom prst="rect">
            <a:avLst/>
          </a:prstGeom>
        </p:spPr>
      </p:pic>
      <p:pic>
        <p:nvPicPr>
          <p:cNvPr id="28" name="Picture" descr="Picture">
            <a:extLst>
              <a:ext uri="{FF2B5EF4-FFF2-40B4-BE49-F238E27FC236}">
                <a16:creationId xmlns:a16="http://schemas.microsoft.com/office/drawing/2014/main" id="{E1B2C1EC-2C5F-4149-956B-5037605F65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4696057" y="2859012"/>
            <a:ext cx="903235" cy="1117265"/>
          </a:xfrm>
          <a:prstGeom prst="rect">
            <a:avLst/>
          </a:prstGeom>
        </p:spPr>
      </p:pic>
      <p:pic>
        <p:nvPicPr>
          <p:cNvPr id="29" name="Picture" descr="Picture">
            <a:extLst>
              <a:ext uri="{FF2B5EF4-FFF2-40B4-BE49-F238E27FC236}">
                <a16:creationId xmlns:a16="http://schemas.microsoft.com/office/drawing/2014/main" id="{FFFDAAD4-26F1-4AFC-9817-843A1A6AD5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9475252" y="2923774"/>
            <a:ext cx="903235" cy="1117265"/>
          </a:xfrm>
          <a:prstGeom prst="rect">
            <a:avLst/>
          </a:prstGeom>
        </p:spPr>
      </p:pic>
      <p:pic>
        <p:nvPicPr>
          <p:cNvPr id="30" name="Picture" descr="Picture">
            <a:extLst>
              <a:ext uri="{FF2B5EF4-FFF2-40B4-BE49-F238E27FC236}">
                <a16:creationId xmlns:a16="http://schemas.microsoft.com/office/drawing/2014/main" id="{F0C54E9E-E5D3-4CE0-BAB5-7E97FC051D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14146348" y="2864824"/>
            <a:ext cx="903235" cy="1117265"/>
          </a:xfrm>
          <a:prstGeom prst="rect">
            <a:avLst/>
          </a:prstGeom>
        </p:spPr>
      </p:pic>
      <p:pic>
        <p:nvPicPr>
          <p:cNvPr id="31" name="Picture" descr="Picture">
            <a:extLst>
              <a:ext uri="{FF2B5EF4-FFF2-40B4-BE49-F238E27FC236}">
                <a16:creationId xmlns:a16="http://schemas.microsoft.com/office/drawing/2014/main" id="{809E45D3-A399-4A1F-BBD4-7931371D12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18730759" y="2881001"/>
            <a:ext cx="903235" cy="1117265"/>
          </a:xfrm>
          <a:prstGeom prst="rect">
            <a:avLst/>
          </a:prstGeom>
        </p:spPr>
      </p:pic>
      <p:sp>
        <p:nvSpPr>
          <p:cNvPr id="32" name="文本">
            <a:extLst>
              <a:ext uri="{FF2B5EF4-FFF2-40B4-BE49-F238E27FC236}">
                <a16:creationId xmlns:a16="http://schemas.microsoft.com/office/drawing/2014/main" id="{322BF236-72A9-476D-9E5C-B69433CF534D}"/>
              </a:ext>
            </a:extLst>
          </p:cNvPr>
          <p:cNvSpPr txBox="1">
            <a:spLocks/>
          </p:cNvSpPr>
          <p:nvPr/>
        </p:nvSpPr>
        <p:spPr>
          <a:xfrm>
            <a:off x="18831592" y="2953815"/>
            <a:ext cx="701567" cy="6349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zh-CN" altLang="en-US" sz="5000" dirty="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0</a:t>
            </a:r>
            <a:r>
              <a:rPr lang="en-US" altLang="zh-CN" sz="5000" dirty="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5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33" name="文本">
            <a:extLst>
              <a:ext uri="{FF2B5EF4-FFF2-40B4-BE49-F238E27FC236}">
                <a16:creationId xmlns:a16="http://schemas.microsoft.com/office/drawing/2014/main" id="{B9917FB7-45D1-49E8-B83B-1C4C9797D90C}"/>
              </a:ext>
            </a:extLst>
          </p:cNvPr>
          <p:cNvSpPr txBox="1">
            <a:spLocks/>
          </p:cNvSpPr>
          <p:nvPr/>
        </p:nvSpPr>
        <p:spPr>
          <a:xfrm>
            <a:off x="14296151" y="2965762"/>
            <a:ext cx="701567" cy="6349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zh-CN" altLang="en-US" sz="5000" dirty="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0</a:t>
            </a:r>
            <a:r>
              <a:rPr lang="en-US" altLang="zh-CN" sz="5000" dirty="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4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34" name="文本">
            <a:extLst>
              <a:ext uri="{FF2B5EF4-FFF2-40B4-BE49-F238E27FC236}">
                <a16:creationId xmlns:a16="http://schemas.microsoft.com/office/drawing/2014/main" id="{E9C965D6-3DA8-4E7C-A90E-1EB13B2716B7}"/>
              </a:ext>
            </a:extLst>
          </p:cNvPr>
          <p:cNvSpPr txBox="1">
            <a:spLocks/>
          </p:cNvSpPr>
          <p:nvPr/>
        </p:nvSpPr>
        <p:spPr>
          <a:xfrm>
            <a:off x="4870129" y="2903087"/>
            <a:ext cx="701567" cy="6349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zh-CN" altLang="en-US" sz="5000" dirty="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0</a:t>
            </a:r>
            <a:r>
              <a:rPr lang="en-US" altLang="zh-CN" sz="5000" dirty="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2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35" name="文本">
            <a:extLst>
              <a:ext uri="{FF2B5EF4-FFF2-40B4-BE49-F238E27FC236}">
                <a16:creationId xmlns:a16="http://schemas.microsoft.com/office/drawing/2014/main" id="{2A5C5335-9564-4549-99E6-E06F1763C5C9}"/>
              </a:ext>
            </a:extLst>
          </p:cNvPr>
          <p:cNvSpPr txBox="1">
            <a:spLocks/>
          </p:cNvSpPr>
          <p:nvPr/>
        </p:nvSpPr>
        <p:spPr>
          <a:xfrm>
            <a:off x="9589800" y="2984744"/>
            <a:ext cx="701567" cy="6349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zh-CN" altLang="en-US" sz="5000" dirty="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0</a:t>
            </a:r>
            <a:r>
              <a:rPr lang="en-US" altLang="zh-CN" sz="5000" dirty="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3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36" name="文本">
            <a:extLst>
              <a:ext uri="{FF2B5EF4-FFF2-40B4-BE49-F238E27FC236}">
                <a16:creationId xmlns:a16="http://schemas.microsoft.com/office/drawing/2014/main" id="{CD2DB3C2-7D6A-4E4F-9742-E8332EE544BA}"/>
              </a:ext>
            </a:extLst>
          </p:cNvPr>
          <p:cNvSpPr txBox="1">
            <a:spLocks/>
          </p:cNvSpPr>
          <p:nvPr/>
        </p:nvSpPr>
        <p:spPr>
          <a:xfrm>
            <a:off x="3975170" y="3251947"/>
            <a:ext cx="701567" cy="6349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zh-CN" altLang="en-US" sz="500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01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37" name="文本">
            <a:extLst>
              <a:ext uri="{FF2B5EF4-FFF2-40B4-BE49-F238E27FC236}">
                <a16:creationId xmlns:a16="http://schemas.microsoft.com/office/drawing/2014/main" id="{BC3C1A0E-6E21-421F-A3A1-B2A40DF5AC02}"/>
              </a:ext>
            </a:extLst>
          </p:cNvPr>
          <p:cNvSpPr txBox="1">
            <a:spLocks/>
          </p:cNvSpPr>
          <p:nvPr/>
        </p:nvSpPr>
        <p:spPr>
          <a:xfrm>
            <a:off x="261449" y="3004655"/>
            <a:ext cx="701567" cy="6349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zh-CN" altLang="en-US" sz="5000" dirty="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01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7B89151-DACB-4592-8078-033C18C42484}"/>
              </a:ext>
            </a:extLst>
          </p:cNvPr>
          <p:cNvSpPr txBox="1"/>
          <p:nvPr/>
        </p:nvSpPr>
        <p:spPr>
          <a:xfrm>
            <a:off x="17684537" y="3222575"/>
            <a:ext cx="697481" cy="3610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5F10E36-01B1-4667-97D5-E0DA43379287}"/>
              </a:ext>
            </a:extLst>
          </p:cNvPr>
          <p:cNvSpPr txBox="1"/>
          <p:nvPr/>
        </p:nvSpPr>
        <p:spPr>
          <a:xfrm>
            <a:off x="10355384" y="4441618"/>
            <a:ext cx="903235" cy="6092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4657867-51F7-4406-A898-BB6956C33D0D}"/>
              </a:ext>
            </a:extLst>
          </p:cNvPr>
          <p:cNvSpPr txBox="1"/>
          <p:nvPr/>
        </p:nvSpPr>
        <p:spPr>
          <a:xfrm>
            <a:off x="19683217" y="4093480"/>
            <a:ext cx="3394590" cy="3230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3607787-84DC-495D-8CE9-C3A854F7B02D}"/>
              </a:ext>
            </a:extLst>
          </p:cNvPr>
          <p:cNvSpPr txBox="1"/>
          <p:nvPr/>
        </p:nvSpPr>
        <p:spPr>
          <a:xfrm>
            <a:off x="20873725" y="6093298"/>
            <a:ext cx="1074541" cy="3297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1DD866B-C2F4-48D8-84C3-FB587CA1EC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18566" y="4260404"/>
            <a:ext cx="1722965" cy="5867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67250" y="447238"/>
            <a:ext cx="895952" cy="895952"/>
          </a:xfrm>
          <a:prstGeom prst="rect">
            <a:avLst/>
          </a:prstGeom>
        </p:spPr>
      </p:pic>
      <p:sp>
        <p:nvSpPr>
          <p:cNvPr id="930" name="文本"/>
          <p:cNvSpPr>
            <a:spLocks noGrp="1"/>
          </p:cNvSpPr>
          <p:nvPr>
            <p:ph type="ctrTitle"/>
          </p:nvPr>
        </p:nvSpPr>
        <p:spPr>
          <a:xfrm>
            <a:off x="2130457" y="820339"/>
            <a:ext cx="4210261" cy="507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4400"/>
              </a:lnSpc>
            </a:pPr>
            <a:r>
              <a:rPr kumimoji="1" lang="zh-CN" altLang="en-US" sz="4000" b="1" dirty="0">
                <a:solidFill>
                  <a:srgbClr val="484848">
                    <a:alpha val="100000"/>
                  </a:srgbClr>
                </a:solidFill>
                <a:ea typeface="Alibaba PuHuiTi Regular" charset="-122"/>
              </a:rPr>
              <a:t>加入健步团队</a:t>
            </a:r>
            <a:endParaRPr kumimoji="1" lang="zh-CN" altLang="en-US" sz="2000" b="1" dirty="0">
              <a:solidFill>
                <a:srgbClr val="000000"/>
              </a:solidFill>
            </a:endParaRPr>
          </a:p>
        </p:txBody>
      </p:sp>
      <p:pic>
        <p:nvPicPr>
          <p:cNvPr id="2977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-54144" y="8908997"/>
            <a:ext cx="24526566" cy="20912"/>
          </a:xfrm>
          <a:prstGeom prst="rect">
            <a:avLst/>
          </a:prstGeom>
        </p:spPr>
      </p:pic>
      <p:pic>
        <p:nvPicPr>
          <p:cNvPr id="3443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3130338" y="2405059"/>
            <a:ext cx="1105250" cy="1367150"/>
          </a:xfrm>
          <a:prstGeom prst="rect">
            <a:avLst/>
          </a:prstGeom>
        </p:spPr>
      </p:pic>
      <p:sp>
        <p:nvSpPr>
          <p:cNvPr id="3911" name="文本"/>
          <p:cNvSpPr>
            <a:spLocks noGrp="1"/>
          </p:cNvSpPr>
          <p:nvPr>
            <p:ph type="ctrTitle"/>
          </p:nvPr>
        </p:nvSpPr>
        <p:spPr>
          <a:xfrm>
            <a:off x="3365570" y="2642347"/>
            <a:ext cx="701567" cy="634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5500"/>
              </a:lnSpc>
            </a:pPr>
            <a:r>
              <a:rPr lang="zh-CN" altLang="en-US" sz="5000" b="0" i="0" u="none" spc="0" dirty="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01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pic>
        <p:nvPicPr>
          <p:cNvPr id="4884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9725197" y="2426081"/>
            <a:ext cx="1169023" cy="1446035"/>
          </a:xfrm>
          <a:prstGeom prst="rect">
            <a:avLst/>
          </a:prstGeom>
        </p:spPr>
      </p:pic>
      <p:sp>
        <p:nvSpPr>
          <p:cNvPr id="5352" name="文本"/>
          <p:cNvSpPr>
            <a:spLocks noGrp="1"/>
          </p:cNvSpPr>
          <p:nvPr>
            <p:ph type="ctrTitle"/>
          </p:nvPr>
        </p:nvSpPr>
        <p:spPr>
          <a:xfrm>
            <a:off x="10000718" y="2642347"/>
            <a:ext cx="701567" cy="634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5500"/>
              </a:lnSpc>
            </a:pPr>
            <a:r>
              <a:rPr lang="zh-CN" altLang="en-US" sz="5000" b="0" i="0" u="none" spc="0" dirty="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02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9211" name="文本"/>
          <p:cNvSpPr>
            <a:spLocks noGrp="1"/>
          </p:cNvSpPr>
          <p:nvPr>
            <p:ph type="ctrTitle"/>
          </p:nvPr>
        </p:nvSpPr>
        <p:spPr>
          <a:xfrm>
            <a:off x="3691103" y="9482866"/>
            <a:ext cx="17365605" cy="246521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3600" dirty="0">
                <a:solidFill>
                  <a:srgbClr val="484848">
                    <a:alpha val="100000"/>
                  </a:srgbClr>
                </a:solidFill>
                <a:latin typeface="+mn-ea"/>
                <a:ea typeface="+mn-ea"/>
              </a:rPr>
              <a:t>如果您要加入某个战队，请点击</a:t>
            </a:r>
            <a:r>
              <a:rPr kumimoji="1" lang="en-US" altLang="zh-CN" sz="3600" dirty="0">
                <a:solidFill>
                  <a:srgbClr val="484848">
                    <a:alpha val="100000"/>
                  </a:srgbClr>
                </a:solidFill>
                <a:latin typeface="+mn-ea"/>
                <a:ea typeface="+mn-ea"/>
              </a:rPr>
              <a:t>&lt;</a:t>
            </a:r>
            <a:r>
              <a:rPr kumimoji="1" lang="zh-CN" altLang="en-US" sz="3600" dirty="0">
                <a:solidFill>
                  <a:srgbClr val="484848">
                    <a:alpha val="100000"/>
                  </a:srgbClr>
                </a:solidFill>
                <a:latin typeface="+mn-ea"/>
                <a:ea typeface="+mn-ea"/>
              </a:rPr>
              <a:t>健步团</a:t>
            </a:r>
            <a:r>
              <a:rPr kumimoji="1" lang="en-US" altLang="zh-CN" sz="3600" dirty="0">
                <a:solidFill>
                  <a:srgbClr val="484848">
                    <a:alpha val="100000"/>
                  </a:srgbClr>
                </a:solidFill>
                <a:latin typeface="+mn-ea"/>
                <a:ea typeface="+mn-ea"/>
              </a:rPr>
              <a:t>&gt;</a:t>
            </a:r>
            <a:r>
              <a:rPr kumimoji="1" lang="zh-CN" altLang="en-US" sz="3600" dirty="0">
                <a:solidFill>
                  <a:srgbClr val="484848">
                    <a:alpha val="100000"/>
                  </a:srgbClr>
                </a:solidFill>
                <a:latin typeface="+mn-ea"/>
                <a:ea typeface="+mn-ea"/>
              </a:rPr>
              <a:t>，在相应战队类型下选择自己要加入的战队，</a:t>
            </a:r>
            <a:br>
              <a:rPr kumimoji="1" lang="en-US" altLang="zh-CN" sz="3600" dirty="0">
                <a:solidFill>
                  <a:srgbClr val="484848">
                    <a:alpha val="100000"/>
                  </a:srgbClr>
                </a:solidFill>
                <a:latin typeface="+mn-ea"/>
                <a:ea typeface="+mn-ea"/>
              </a:rPr>
            </a:br>
            <a:r>
              <a:rPr kumimoji="1" lang="zh-CN" altLang="en-US" sz="3600" dirty="0">
                <a:solidFill>
                  <a:srgbClr val="484848">
                    <a:alpha val="100000"/>
                  </a:srgbClr>
                </a:solidFill>
                <a:latin typeface="+mn-ea"/>
                <a:ea typeface="+mn-ea"/>
              </a:rPr>
              <a:t>点击</a:t>
            </a:r>
            <a:r>
              <a:rPr kumimoji="1" lang="en-US" altLang="zh-CN" sz="3600" dirty="0">
                <a:solidFill>
                  <a:srgbClr val="484848">
                    <a:alpha val="100000"/>
                  </a:srgbClr>
                </a:solidFill>
                <a:latin typeface="+mn-ea"/>
                <a:ea typeface="+mn-ea"/>
              </a:rPr>
              <a:t>&lt;</a:t>
            </a:r>
            <a:r>
              <a:rPr kumimoji="1" lang="zh-CN" altLang="en-US" sz="3600" dirty="0">
                <a:solidFill>
                  <a:srgbClr val="484848">
                    <a:alpha val="100000"/>
                  </a:srgbClr>
                </a:solidFill>
                <a:latin typeface="+mn-ea"/>
                <a:ea typeface="+mn-ea"/>
              </a:rPr>
              <a:t>加入</a:t>
            </a:r>
            <a:r>
              <a:rPr kumimoji="1" lang="en-US" altLang="zh-CN" sz="3600" dirty="0">
                <a:solidFill>
                  <a:srgbClr val="484848">
                    <a:alpha val="100000"/>
                  </a:srgbClr>
                </a:solidFill>
                <a:latin typeface="+mn-ea"/>
                <a:ea typeface="+mn-ea"/>
              </a:rPr>
              <a:t>&gt;</a:t>
            </a:r>
            <a:r>
              <a:rPr kumimoji="1" lang="zh-CN" altLang="en-US" sz="3600" dirty="0">
                <a:solidFill>
                  <a:srgbClr val="484848">
                    <a:alpha val="100000"/>
                  </a:srgbClr>
                </a:solidFill>
                <a:latin typeface="+mn-ea"/>
                <a:ea typeface="+mn-ea"/>
              </a:rPr>
              <a:t>并输入邀请码加入心仪团队。</a:t>
            </a:r>
            <a:endParaRPr kumimoji="1" lang="zh-CN" altLang="en-US" sz="2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D0DB987-4A64-49D5-994C-56FC2905B9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88" y="2426081"/>
            <a:ext cx="3420270" cy="59644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FDFDC4E-A169-4B0C-A898-F0D3D05D91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440" y="2422119"/>
            <a:ext cx="3420268" cy="5745279"/>
          </a:xfrm>
          <a:prstGeom prst="rect">
            <a:avLst/>
          </a:prstGeom>
        </p:spPr>
      </p:pic>
      <p:pic>
        <p:nvPicPr>
          <p:cNvPr id="26" name="Picture" descr="Picture">
            <a:extLst>
              <a:ext uri="{FF2B5EF4-FFF2-40B4-BE49-F238E27FC236}">
                <a16:creationId xmlns:a16="http://schemas.microsoft.com/office/drawing/2014/main" id="{AD033EC2-30CD-4C53-B7A1-553B1D960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6531190" y="2405059"/>
            <a:ext cx="1105250" cy="1367150"/>
          </a:xfrm>
          <a:prstGeom prst="rect">
            <a:avLst/>
          </a:prstGeom>
        </p:spPr>
      </p:pic>
      <p:sp>
        <p:nvSpPr>
          <p:cNvPr id="28" name="文本">
            <a:extLst>
              <a:ext uri="{FF2B5EF4-FFF2-40B4-BE49-F238E27FC236}">
                <a16:creationId xmlns:a16="http://schemas.microsoft.com/office/drawing/2014/main" id="{971B00CA-DAD6-4D74-AE09-5E5528934596}"/>
              </a:ext>
            </a:extLst>
          </p:cNvPr>
          <p:cNvSpPr txBox="1">
            <a:spLocks/>
          </p:cNvSpPr>
          <p:nvPr/>
        </p:nvSpPr>
        <p:spPr>
          <a:xfrm>
            <a:off x="16733031" y="2642347"/>
            <a:ext cx="701567" cy="6349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zh-CN" altLang="en-US" sz="5000" dirty="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0</a:t>
            </a:r>
            <a:r>
              <a:rPr lang="en-US" altLang="zh-CN" sz="5000" dirty="0">
                <a:solidFill>
                  <a:srgbClr val="FFFFFF">
                    <a:alpha val="100000"/>
                  </a:srgbClr>
                </a:solidFill>
                <a:latin typeface="KaiTi" charset="-122"/>
                <a:ea typeface="KaiTi" charset="-122"/>
                <a:cs typeface="KaiTi" charset="-122"/>
              </a:rPr>
              <a:t>3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83A8F5-236F-48DD-A13B-72C88E15D3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220" y="2405059"/>
            <a:ext cx="3420268" cy="5749662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CB4C240B-BFB6-4C82-85F2-81F108B2FFD3}"/>
              </a:ext>
            </a:extLst>
          </p:cNvPr>
          <p:cNvSpPr txBox="1"/>
          <p:nvPr/>
        </p:nvSpPr>
        <p:spPr>
          <a:xfrm>
            <a:off x="5703887" y="8009716"/>
            <a:ext cx="793273" cy="2900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983A6ED-DBF3-406C-A3EB-01169339FE7D}"/>
              </a:ext>
            </a:extLst>
          </p:cNvPr>
          <p:cNvSpPr txBox="1"/>
          <p:nvPr/>
        </p:nvSpPr>
        <p:spPr>
          <a:xfrm>
            <a:off x="11761788" y="4428316"/>
            <a:ext cx="793273" cy="2900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D2BBD56-6298-46D6-AC82-AE4B87418CE6}"/>
              </a:ext>
            </a:extLst>
          </p:cNvPr>
          <p:cNvSpPr/>
          <p:nvPr/>
        </p:nvSpPr>
        <p:spPr>
          <a:xfrm>
            <a:off x="0" y="0"/>
            <a:ext cx="24384000" cy="586739"/>
          </a:xfrm>
          <a:prstGeom prst="rect">
            <a:avLst/>
          </a:prstGeom>
          <a:solidFill>
            <a:srgbClr val="C2DB42"/>
          </a:solidFill>
          <a:ln>
            <a:solidFill>
              <a:srgbClr val="C2D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" descr="Picture">
            <a:extLst>
              <a:ext uri="{FF2B5EF4-FFF2-40B4-BE49-F238E27FC236}">
                <a16:creationId xmlns:a16="http://schemas.microsoft.com/office/drawing/2014/main" id="{59FE3968-7B8D-4715-B674-7783C8C9FC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 rot="4462">
            <a:off x="-10704689" y="-351960"/>
            <a:ext cx="19512548" cy="19487222"/>
          </a:xfrm>
          <a:prstGeom prst="rect">
            <a:avLst/>
          </a:prstGeom>
        </p:spPr>
      </p:pic>
      <p:pic>
        <p:nvPicPr>
          <p:cNvPr id="2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50900" y="515505"/>
            <a:ext cx="895952" cy="895952"/>
          </a:xfrm>
          <a:prstGeom prst="rect">
            <a:avLst/>
          </a:prstGeom>
        </p:spPr>
      </p:pic>
      <p:sp>
        <p:nvSpPr>
          <p:cNvPr id="930" name="文本"/>
          <p:cNvSpPr>
            <a:spLocks noGrp="1"/>
          </p:cNvSpPr>
          <p:nvPr>
            <p:ph type="ctrTitle"/>
          </p:nvPr>
        </p:nvSpPr>
        <p:spPr>
          <a:xfrm>
            <a:off x="2066707" y="869388"/>
            <a:ext cx="3070928" cy="5079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4400"/>
              </a:lnSpc>
            </a:pPr>
            <a:r>
              <a:rPr kumimoji="1" lang="zh-CN" altLang="en-US" sz="4000" b="1" dirty="0">
                <a:solidFill>
                  <a:srgbClr val="484848">
                    <a:alpha val="100000"/>
                  </a:srgbClr>
                </a:solidFill>
                <a:ea typeface="Alibaba PuHuiTi Regular" charset="-122"/>
              </a:rPr>
              <a:t>查看排名</a:t>
            </a:r>
            <a:endParaRPr kumimoji="1" lang="zh-CN" altLang="en-US" sz="2000" b="1" dirty="0">
              <a:solidFill>
                <a:srgbClr val="000000"/>
              </a:solidFill>
            </a:endParaRPr>
          </a:p>
        </p:txBody>
      </p:sp>
      <p:pic>
        <p:nvPicPr>
          <p:cNvPr id="3447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6177109" y="1507662"/>
            <a:ext cx="4672257" cy="3383450"/>
          </a:xfrm>
          <a:prstGeom prst="rect">
            <a:avLst/>
          </a:prstGeom>
        </p:spPr>
      </p:pic>
      <p:sp>
        <p:nvSpPr>
          <p:cNvPr id="4384" name="文本"/>
          <p:cNvSpPr>
            <a:spLocks noGrp="1"/>
          </p:cNvSpPr>
          <p:nvPr>
            <p:ph type="ctrTitle"/>
          </p:nvPr>
        </p:nvSpPr>
        <p:spPr>
          <a:xfrm>
            <a:off x="4973639" y="3243266"/>
            <a:ext cx="1815713" cy="5867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3850"/>
              </a:lnSpc>
            </a:pPr>
            <a:r>
              <a:rPr lang="zh-CN" altLang="en-US" sz="3500" b="0" i="0" u="none" spc="0" dirty="0">
                <a:solidFill>
                  <a:srgbClr val="FFFFFF">
                    <a:alpha val="100000"/>
                  </a:srgbClr>
                </a:solidFill>
                <a:latin typeface="Alibaba PuHuiTi Regular" charset="-122"/>
                <a:ea typeface="Alibaba PuHuiTi Regular" charset="-122"/>
                <a:cs typeface="Alibaba PuHuiTi Regular" charset="-122"/>
              </a:rPr>
              <a:t>输入文字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6506" name="文本"/>
          <p:cNvSpPr>
            <a:spLocks noGrp="1"/>
          </p:cNvSpPr>
          <p:nvPr>
            <p:ph type="ctrTitle"/>
          </p:nvPr>
        </p:nvSpPr>
        <p:spPr>
          <a:xfrm>
            <a:off x="16381467" y="2131110"/>
            <a:ext cx="4263540" cy="14055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ts val="3850"/>
              </a:lnSpc>
            </a:pPr>
            <a:r>
              <a:rPr kumimoji="1" lang="zh-CN" altLang="en-US" sz="3500" dirty="0">
                <a:solidFill>
                  <a:srgbClr val="FFFFFF">
                    <a:alpha val="100000"/>
                  </a:srgbClr>
                </a:solidFill>
                <a:ea typeface="Alibaba PuHuiTi Regular" charset="-122"/>
              </a:rPr>
              <a:t>领奖台页面可以查看个人奖章及步数排名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pic>
        <p:nvPicPr>
          <p:cNvPr id="17" name="Picture" descr="Picture">
            <a:extLst>
              <a:ext uri="{FF2B5EF4-FFF2-40B4-BE49-F238E27FC236}">
                <a16:creationId xmlns:a16="http://schemas.microsoft.com/office/drawing/2014/main" id="{7DE3A6BC-6934-470D-981E-5C5BB7019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91011"/>
          </a:blip>
          <a:stretch>
            <a:fillRect/>
          </a:stretch>
        </p:blipFill>
        <p:spPr>
          <a:xfrm>
            <a:off x="9109908" y="1623107"/>
            <a:ext cx="6453597" cy="1046978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C1F7C35-65E8-4DF2-BA63-B42DB579F5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344" y="1798352"/>
            <a:ext cx="6048956" cy="1005074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3F54F3E-43B0-43A3-8B91-859292685825}"/>
              </a:ext>
            </a:extLst>
          </p:cNvPr>
          <p:cNvSpPr/>
          <p:nvPr/>
        </p:nvSpPr>
        <p:spPr>
          <a:xfrm>
            <a:off x="0" y="0"/>
            <a:ext cx="24384000" cy="586739"/>
          </a:xfrm>
          <a:prstGeom prst="rect">
            <a:avLst/>
          </a:prstGeom>
          <a:solidFill>
            <a:srgbClr val="C2DB42"/>
          </a:solidFill>
          <a:ln>
            <a:solidFill>
              <a:srgbClr val="C2D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924C247-2254-419D-9A4C-B67F9C7C6F35}"/>
              </a:ext>
            </a:extLst>
          </p:cNvPr>
          <p:cNvSpPr/>
          <p:nvPr/>
        </p:nvSpPr>
        <p:spPr>
          <a:xfrm>
            <a:off x="-4286250" y="-3752850"/>
            <a:ext cx="11770775" cy="37528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7BDE8E6-EB5C-456C-9577-3F7CE4FFDC62}"/>
              </a:ext>
            </a:extLst>
          </p:cNvPr>
          <p:cNvSpPr/>
          <p:nvPr/>
        </p:nvSpPr>
        <p:spPr>
          <a:xfrm>
            <a:off x="-10926533" y="0"/>
            <a:ext cx="11257577" cy="145351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5521ED0-7EFD-439A-8ADB-D53F60646BCA}"/>
              </a:ext>
            </a:extLst>
          </p:cNvPr>
          <p:cNvSpPr/>
          <p:nvPr/>
        </p:nvSpPr>
        <p:spPr>
          <a:xfrm>
            <a:off x="-6902207" y="13715999"/>
            <a:ext cx="14466502" cy="543191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05A6BBD-AAFD-4944-BF5E-86FBC56E15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84827" y="10912671"/>
            <a:ext cx="1502413" cy="10430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 rot="4462">
            <a:off x="-10159383" y="-1818809"/>
            <a:ext cx="19512548" cy="19487222"/>
          </a:xfrm>
          <a:prstGeom prst="rect">
            <a:avLst/>
          </a:prstGeom>
        </p:spPr>
      </p:pic>
      <p:pic>
        <p:nvPicPr>
          <p:cNvPr id="474" name="Picture" descr="Picture"/>
          <p:cNvPicPr>
            <a:picLocks noChangeAspect="1"/>
          </p:cNvPicPr>
          <p:nvPr/>
        </p:nvPicPr>
        <p:blipFill>
          <a:blip r:embed="rId3" cstate="print">
            <a:alphaModFix amt="85984"/>
          </a:blip>
          <a:stretch>
            <a:fillRect/>
          </a:stretch>
        </p:blipFill>
        <p:spPr>
          <a:xfrm rot="21600000">
            <a:off x="1191499" y="7924801"/>
            <a:ext cx="16348616" cy="8072751"/>
          </a:xfrm>
          <a:prstGeom prst="rect">
            <a:avLst/>
          </a:prstGeom>
        </p:spPr>
      </p:pic>
      <p:pic>
        <p:nvPicPr>
          <p:cNvPr id="948" name="Picture" descr="Picture"/>
          <p:cNvPicPr>
            <a:picLocks noChangeAspect="1"/>
          </p:cNvPicPr>
          <p:nvPr/>
        </p:nvPicPr>
        <p:blipFill>
          <a:blip r:embed="rId4" cstate="print">
            <a:alphaModFix amt="75984"/>
          </a:blip>
          <a:stretch>
            <a:fillRect/>
          </a:stretch>
        </p:blipFill>
        <p:spPr>
          <a:xfrm rot="1">
            <a:off x="11552752" y="10815947"/>
            <a:ext cx="7561253" cy="37336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8A7D4EB-7F28-4009-B966-646E4DEBD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554" y="1870484"/>
            <a:ext cx="5467196" cy="8134658"/>
          </a:xfrm>
          <a:prstGeom prst="rect">
            <a:avLst/>
          </a:prstGeom>
        </p:spPr>
      </p:pic>
      <p:sp>
        <p:nvSpPr>
          <p:cNvPr id="7" name="文本">
            <a:extLst>
              <a:ext uri="{FF2B5EF4-FFF2-40B4-BE49-F238E27FC236}">
                <a16:creationId xmlns:a16="http://schemas.microsoft.com/office/drawing/2014/main" id="{F53A138A-5447-4118-9513-805F4B1935AA}"/>
              </a:ext>
            </a:extLst>
          </p:cNvPr>
          <p:cNvSpPr txBox="1">
            <a:spLocks/>
          </p:cNvSpPr>
          <p:nvPr/>
        </p:nvSpPr>
        <p:spPr>
          <a:xfrm>
            <a:off x="8243686" y="2439867"/>
            <a:ext cx="7087878" cy="6315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kumimoji="1" lang="zh-CN" altLang="en-US" sz="4000" spc="20" dirty="0">
                <a:solidFill>
                  <a:srgbClr val="000000"/>
                </a:solidFill>
                <a:latin typeface="+mn-ea"/>
                <a:ea typeface="+mn-ea"/>
              </a:rPr>
              <a:t>在</a:t>
            </a:r>
            <a:r>
              <a:rPr kumimoji="1" lang="en-US" altLang="zh-CN" sz="4000" spc="20" dirty="0">
                <a:solidFill>
                  <a:srgbClr val="000000"/>
                </a:solidFill>
                <a:latin typeface="+mn-ea"/>
                <a:ea typeface="+mn-ea"/>
              </a:rPr>
              <a:t>&lt;</a:t>
            </a:r>
            <a:r>
              <a:rPr kumimoji="1" lang="zh-CN" altLang="en-US" sz="4000" spc="20" dirty="0">
                <a:solidFill>
                  <a:srgbClr val="000000"/>
                </a:solidFill>
                <a:latin typeface="+mn-ea"/>
                <a:ea typeface="+mn-ea"/>
              </a:rPr>
              <a:t>我的</a:t>
            </a:r>
            <a:r>
              <a:rPr kumimoji="1" lang="en-US" altLang="zh-CN" sz="4000" spc="20" dirty="0">
                <a:solidFill>
                  <a:srgbClr val="000000"/>
                </a:solidFill>
                <a:latin typeface="+mn-ea"/>
                <a:ea typeface="+mn-ea"/>
              </a:rPr>
              <a:t>&gt;</a:t>
            </a:r>
            <a:r>
              <a:rPr kumimoji="1" lang="zh-CN" altLang="en-US" sz="4000" spc="20" dirty="0">
                <a:solidFill>
                  <a:srgbClr val="000000"/>
                </a:solidFill>
                <a:latin typeface="+mn-ea"/>
                <a:ea typeface="+mn-ea"/>
              </a:rPr>
              <a:t>中可以查看用户个人信息、赛制安排、我的挑战。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0AD55AA-F14D-4508-9394-B2B81226F03A}"/>
              </a:ext>
            </a:extLst>
          </p:cNvPr>
          <p:cNvSpPr/>
          <p:nvPr/>
        </p:nvSpPr>
        <p:spPr>
          <a:xfrm>
            <a:off x="-10926533" y="0"/>
            <a:ext cx="11257577" cy="145351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FCF6FA1-AD6E-48C4-B110-B01112A5F0A9}"/>
              </a:ext>
            </a:extLst>
          </p:cNvPr>
          <p:cNvSpPr/>
          <p:nvPr/>
        </p:nvSpPr>
        <p:spPr>
          <a:xfrm>
            <a:off x="-4286250" y="-3752850"/>
            <a:ext cx="11770775" cy="37528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D3343B3-5B6D-4AF2-ADA2-44373B5B20C4}"/>
              </a:ext>
            </a:extLst>
          </p:cNvPr>
          <p:cNvSpPr/>
          <p:nvPr/>
        </p:nvSpPr>
        <p:spPr>
          <a:xfrm>
            <a:off x="-6902208" y="13715999"/>
            <a:ext cx="26276057" cy="543191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898986E-C6DB-40C7-9253-184FFC92B0C5}"/>
              </a:ext>
            </a:extLst>
          </p:cNvPr>
          <p:cNvSpPr/>
          <p:nvPr/>
        </p:nvSpPr>
        <p:spPr>
          <a:xfrm>
            <a:off x="0" y="0"/>
            <a:ext cx="24384000" cy="586739"/>
          </a:xfrm>
          <a:prstGeom prst="rect">
            <a:avLst/>
          </a:prstGeom>
          <a:solidFill>
            <a:srgbClr val="C2DB42"/>
          </a:solidFill>
          <a:ln>
            <a:solidFill>
              <a:srgbClr val="C2D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BE6A5E-BFA3-4389-9169-CF5BC3B30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76472" y="9144000"/>
            <a:ext cx="1651944" cy="11468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750900" y="760926"/>
            <a:ext cx="895952" cy="895952"/>
          </a:xfrm>
          <a:prstGeom prst="rect">
            <a:avLst/>
          </a:prstGeom>
        </p:spPr>
      </p:pic>
      <p:pic>
        <p:nvPicPr>
          <p:cNvPr id="463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43217" y="-321966"/>
            <a:ext cx="1007287" cy="1530871"/>
          </a:xfrm>
          <a:prstGeom prst="rect">
            <a:avLst/>
          </a:prstGeom>
        </p:spPr>
      </p:pic>
      <p:pic>
        <p:nvPicPr>
          <p:cNvPr id="930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-267464" y="2493222"/>
            <a:ext cx="24918927" cy="51112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1220</Words>
  <Application>Microsoft Office PowerPoint</Application>
  <PresentationFormat>自定义</PresentationFormat>
  <Paragraphs>79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Alibaba PuHuiTi Regular</vt:lpstr>
      <vt:lpstr>KaiTi</vt:lpstr>
      <vt:lpstr>等线</vt:lpstr>
      <vt:lpstr>黑体</vt:lpstr>
      <vt:lpstr>Arial</vt:lpstr>
      <vt:lpstr>Calibri</vt:lpstr>
      <vt:lpstr>Office Theme</vt:lpstr>
      <vt:lpstr>北理健步 </vt:lpstr>
      <vt:lpstr>快速进入公众号</vt:lpstr>
      <vt:lpstr>用户注册</vt:lpstr>
      <vt:lpstr>同步步数</vt:lpstr>
      <vt:lpstr>个人组建战队</vt:lpstr>
      <vt:lpstr>加入健步团队</vt:lpstr>
      <vt:lpstr>查看排名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尹西</dc:creator>
  <cp:lastModifiedBy>陈 晨</cp:lastModifiedBy>
  <cp:revision>52</cp:revision>
  <dcterms:modified xsi:type="dcterms:W3CDTF">2020-06-18T13:11:15Z</dcterms:modified>
</cp:coreProperties>
</file>